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Arimo Bold" charset="1" panose="020B0704020202020204"/>
      <p:regular r:id="rId33"/>
    </p:embeddedFont>
    <p:embeddedFont>
      <p:font typeface="Arimo" charset="1" panose="020B0604020202020204"/>
      <p:regular r:id="rId34"/>
    </p:embeddedFont>
    <p:embeddedFont>
      <p:font typeface="Nunito Bold" charset="1" panose="00000000000000000000"/>
      <p:regular r:id="rId38"/>
    </p:embeddedFont>
    <p:embeddedFont>
      <p:font typeface="PT Sans" charset="1" panose="020B0503020203020204"/>
      <p:regular r:id="rId40"/>
    </p:embeddedFont>
    <p:embeddedFont>
      <p:font typeface="PT Sans Bold" charset="1" panose="020B0703020203020204"/>
      <p:regular r:id="rId43"/>
    </p:embeddedFont>
    <p:embeddedFont>
      <p:font typeface="Nunito" charset="1" panose="00000000000000000000"/>
      <p:regular r:id="rId49"/>
    </p:embeddedFont>
    <p:embeddedFont>
      <p:font typeface="Fascinate" charset="1" panose="020F0B06080807020504"/>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notesSlides/notesSlide2.xml" Type="http://schemas.openxmlformats.org/officeDocument/2006/relationships/notesSlide"/><Relationship Id="rId36" Target="notesSlides/notesSlide3.xml" Type="http://schemas.openxmlformats.org/officeDocument/2006/relationships/notesSlide"/><Relationship Id="rId37" Target="notesSlides/notesSlide4.xml" Type="http://schemas.openxmlformats.org/officeDocument/2006/relationships/notesSlide"/><Relationship Id="rId38" Target="fonts/font38.fntdata" Type="http://schemas.openxmlformats.org/officeDocument/2006/relationships/font"/><Relationship Id="rId39" Target="notesSlides/notesSlide5.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notesSlides/notesSlide6.xml" Type="http://schemas.openxmlformats.org/officeDocument/2006/relationships/notesSlide"/><Relationship Id="rId42" Target="notesSlides/notesSlide7.xml" Type="http://schemas.openxmlformats.org/officeDocument/2006/relationships/notesSlide"/><Relationship Id="rId43" Target="fonts/font43.fntdata" Type="http://schemas.openxmlformats.org/officeDocument/2006/relationships/font"/><Relationship Id="rId44" Target="notesSlides/notesSlide8.xml" Type="http://schemas.openxmlformats.org/officeDocument/2006/relationships/notesSlide"/><Relationship Id="rId45" Target="notesSlides/notesSlide9.xml" Type="http://schemas.openxmlformats.org/officeDocument/2006/relationships/notesSlide"/><Relationship Id="rId46" Target="notesSlides/notesSlide10.xml" Type="http://schemas.openxmlformats.org/officeDocument/2006/relationships/notesSlide"/><Relationship Id="rId47" Target="notesSlides/notesSlide11.xml" Type="http://schemas.openxmlformats.org/officeDocument/2006/relationships/notesSlide"/><Relationship Id="rId48" Target="notesSlides/notesSlide12.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notesSlides/notesSlide13.xml" Type="http://schemas.openxmlformats.org/officeDocument/2006/relationships/notesSlide"/><Relationship Id="rId51" Target="notesSlides/notesSlide14.xml" Type="http://schemas.openxmlformats.org/officeDocument/2006/relationships/notesSlide"/><Relationship Id="rId52" Target="notesSlides/notesSlide15.xml" Type="http://schemas.openxmlformats.org/officeDocument/2006/relationships/notesSlide"/><Relationship Id="rId53" Target="notesSlides/notesSlide16.xml" Type="http://schemas.openxmlformats.org/officeDocument/2006/relationships/notesSlide"/><Relationship Id="rId54" Target="notesSlides/notesSlide17.xml" Type="http://schemas.openxmlformats.org/officeDocument/2006/relationships/notesSlide"/><Relationship Id="rId55" Target="notesSlides/notesSlide18.xml" Type="http://schemas.openxmlformats.org/officeDocument/2006/relationships/notesSlide"/><Relationship Id="rId56" Target="notesSlides/notesSlide19.xml" Type="http://schemas.openxmlformats.org/officeDocument/2006/relationships/notesSlide"/><Relationship Id="rId57" Target="notesSlides/notesSlide20.xml" Type="http://schemas.openxmlformats.org/officeDocument/2006/relationships/notesSlide"/><Relationship Id="rId58" Target="notesSlides/notesSlide21.xml" Type="http://schemas.openxmlformats.org/officeDocument/2006/relationships/notesSlide"/><Relationship Id="rId59" Target="notesSlides/notesSlide22.xml" Type="http://schemas.openxmlformats.org/officeDocument/2006/relationships/notesSlide"/><Relationship Id="rId6" Target="slides/slide1.xml" Type="http://schemas.openxmlformats.org/officeDocument/2006/relationships/slide"/><Relationship Id="rId60" Target="notesSlides/notesSlide23.xml" Type="http://schemas.openxmlformats.org/officeDocument/2006/relationships/notesSlide"/><Relationship Id="rId61" Target="fonts/font61.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2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6858000" cy="10287000"/>
            <a:chOff x="0" y="0"/>
            <a:chExt cx="9144000" cy="13716000"/>
          </a:xfrm>
        </p:grpSpPr>
        <p:sp>
          <p:nvSpPr>
            <p:cNvPr name="Freeform 4" id="4"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sp>
          <p:nvSpPr>
            <p:cNvPr name="Freeform 5" id="5" descr="preencoded.png"/>
            <p:cNvSpPr/>
            <p:nvPr/>
          </p:nvSpPr>
          <p:spPr>
            <a:xfrm flipH="false" flipV="false" rot="0">
              <a:off x="514350" y="1785938"/>
              <a:ext cx="8115300" cy="10144125"/>
            </a:xfrm>
            <a:custGeom>
              <a:avLst/>
              <a:gdLst/>
              <a:ahLst/>
              <a:cxnLst/>
              <a:rect r="r" b="b" t="t" l="l"/>
              <a:pathLst>
                <a:path h="10144125" w="8115300">
                  <a:moveTo>
                    <a:pt x="0" y="0"/>
                  </a:moveTo>
                  <a:lnTo>
                    <a:pt x="8115300" y="0"/>
                  </a:lnTo>
                  <a:lnTo>
                    <a:pt x="8115300" y="10144125"/>
                  </a:lnTo>
                  <a:lnTo>
                    <a:pt x="0" y="10144125"/>
                  </a:lnTo>
                  <a:lnTo>
                    <a:pt x="0" y="0"/>
                  </a:lnTo>
                  <a:close/>
                </a:path>
              </a:pathLst>
            </a:custGeom>
            <a:blipFill>
              <a:blip r:embed="rId5"/>
              <a:stretch>
                <a:fillRect l="0" t="-15" r="0" b="-15"/>
              </a:stretch>
            </a:blipFill>
          </p:spPr>
        </p:sp>
      </p:grpSp>
      <p:grpSp>
        <p:nvGrpSpPr>
          <p:cNvPr name="Group 6" id="6"/>
          <p:cNvGrpSpPr/>
          <p:nvPr/>
        </p:nvGrpSpPr>
        <p:grpSpPr>
          <a:xfrm rot="0">
            <a:off x="7426449" y="1773711"/>
            <a:ext cx="10293104" cy="7173837"/>
            <a:chOff x="0" y="0"/>
            <a:chExt cx="13724138" cy="9565116"/>
          </a:xfrm>
        </p:grpSpPr>
        <p:sp>
          <p:nvSpPr>
            <p:cNvPr name="TextBox 7" id="7"/>
            <p:cNvSpPr txBox="true"/>
            <p:nvPr/>
          </p:nvSpPr>
          <p:spPr>
            <a:xfrm rot="0">
              <a:off x="0" y="-76200"/>
              <a:ext cx="13724138" cy="5000498"/>
            </a:xfrm>
            <a:prstGeom prst="rect">
              <a:avLst/>
            </a:prstGeom>
          </p:spPr>
          <p:txBody>
            <a:bodyPr anchor="t" rtlCol="false" tIns="0" lIns="0" bIns="0" rIns="0">
              <a:spAutoFit/>
            </a:bodyPr>
            <a:lstStyle/>
            <a:p>
              <a:pPr algn="l">
                <a:lnSpc>
                  <a:spcPts val="9862"/>
                </a:lnSpc>
              </a:pPr>
              <a:r>
                <a:rPr lang="en-US" sz="7890" spc="-157">
                  <a:solidFill>
                    <a:srgbClr val="000000"/>
                  </a:solidFill>
                  <a:latin typeface="Arimo Bold"/>
                  <a:ea typeface="Arimo Bold"/>
                  <a:cs typeface="Arimo Bold"/>
                  <a:sym typeface="Arimo Bold"/>
                </a:rPr>
                <a:t>Trực quan hóa dữ liệu Star Wars Character Details</a:t>
              </a:r>
            </a:p>
          </p:txBody>
        </p:sp>
        <p:sp>
          <p:nvSpPr>
            <p:cNvPr name="TextBox 8" id="8"/>
            <p:cNvSpPr txBox="true"/>
            <p:nvPr/>
          </p:nvSpPr>
          <p:spPr>
            <a:xfrm rot="0">
              <a:off x="2916652" y="5868904"/>
              <a:ext cx="8363805" cy="656978"/>
            </a:xfrm>
            <a:prstGeom prst="rect">
              <a:avLst/>
            </a:prstGeom>
          </p:spPr>
          <p:txBody>
            <a:bodyPr anchor="t" rtlCol="false" tIns="0" lIns="0" bIns="0" rIns="0">
              <a:spAutoFit/>
            </a:bodyPr>
            <a:lstStyle/>
            <a:p>
              <a:pPr algn="l">
                <a:lnSpc>
                  <a:spcPts val="4207"/>
                </a:lnSpc>
              </a:pPr>
              <a:r>
                <a:rPr lang="en-US" sz="2629" spc="-52">
                  <a:solidFill>
                    <a:srgbClr val="272525"/>
                  </a:solidFill>
                  <a:latin typeface="Arimo"/>
                  <a:ea typeface="Arimo"/>
                  <a:cs typeface="Arimo"/>
                  <a:sym typeface="Arimo"/>
                </a:rPr>
                <a:t>Khám phá thế giới Star Wars qua dữ liệu</a:t>
              </a:r>
            </a:p>
          </p:txBody>
        </p:sp>
        <p:sp>
          <p:nvSpPr>
            <p:cNvPr name="TextBox 9" id="9"/>
            <p:cNvSpPr txBox="true"/>
            <p:nvPr/>
          </p:nvSpPr>
          <p:spPr>
            <a:xfrm rot="0">
              <a:off x="4076972" y="8880586"/>
              <a:ext cx="6043164" cy="684530"/>
            </a:xfrm>
            <a:prstGeom prst="rect">
              <a:avLst/>
            </a:prstGeom>
          </p:spPr>
          <p:txBody>
            <a:bodyPr anchor="t" rtlCol="false" tIns="0" lIns="0" bIns="0" rIns="0">
              <a:spAutoFit/>
            </a:bodyPr>
            <a:lstStyle/>
            <a:p>
              <a:pPr algn="l">
                <a:lnSpc>
                  <a:spcPts val="4252"/>
                </a:lnSpc>
              </a:pPr>
              <a:r>
                <a:rPr lang="en-US" sz="3037" spc="-48">
                  <a:solidFill>
                    <a:srgbClr val="272525"/>
                  </a:solidFill>
                  <a:latin typeface="Arimo Bold"/>
                  <a:ea typeface="Arimo Bold"/>
                  <a:cs typeface="Arimo Bold"/>
                  <a:sym typeface="Arimo Bold"/>
                </a:rPr>
                <a:t>Ngô Thị Linh - 21011613</a:t>
              </a:r>
            </a:p>
          </p:txBody>
        </p:sp>
        <p:sp>
          <p:nvSpPr>
            <p:cNvPr name="TextBox 10" id="10"/>
            <p:cNvSpPr txBox="true"/>
            <p:nvPr/>
          </p:nvSpPr>
          <p:spPr>
            <a:xfrm rot="0">
              <a:off x="5243633" y="7518112"/>
              <a:ext cx="3236872" cy="684530"/>
            </a:xfrm>
            <a:prstGeom prst="rect">
              <a:avLst/>
            </a:prstGeom>
          </p:spPr>
          <p:txBody>
            <a:bodyPr anchor="t" rtlCol="false" tIns="0" lIns="0" bIns="0" rIns="0">
              <a:spAutoFit/>
            </a:bodyPr>
            <a:lstStyle/>
            <a:p>
              <a:pPr algn="l">
                <a:lnSpc>
                  <a:spcPts val="4252"/>
                </a:lnSpc>
              </a:pPr>
              <a:r>
                <a:rPr lang="en-US" sz="3037" spc="-48">
                  <a:solidFill>
                    <a:srgbClr val="272525"/>
                  </a:solidFill>
                  <a:latin typeface="Arimo Bold"/>
                  <a:ea typeface="Arimo Bold"/>
                  <a:cs typeface="Arimo Bold"/>
                  <a:sym typeface="Arimo Bold"/>
                </a:rPr>
                <a:t>Group 9</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672669" y="1611770"/>
            <a:ext cx="14942661" cy="5257949"/>
          </a:xfrm>
          <a:custGeom>
            <a:avLst/>
            <a:gdLst/>
            <a:ahLst/>
            <a:cxnLst/>
            <a:rect r="r" b="b" t="t" l="l"/>
            <a:pathLst>
              <a:path h="5257949" w="14942661">
                <a:moveTo>
                  <a:pt x="0" y="0"/>
                </a:moveTo>
                <a:lnTo>
                  <a:pt x="14942662" y="0"/>
                </a:lnTo>
                <a:lnTo>
                  <a:pt x="14942662" y="5257949"/>
                </a:lnTo>
                <a:lnTo>
                  <a:pt x="0" y="5257949"/>
                </a:lnTo>
                <a:lnTo>
                  <a:pt x="0" y="0"/>
                </a:lnTo>
                <a:close/>
              </a:path>
            </a:pathLst>
          </a:custGeom>
          <a:blipFill>
            <a:blip r:embed="rId4"/>
            <a:stretch>
              <a:fillRect l="0" t="0" r="0" b="0"/>
            </a:stretch>
          </a:blipFill>
        </p:spPr>
      </p:sp>
      <p:sp>
        <p:nvSpPr>
          <p:cNvPr name="TextBox 4" id="4"/>
          <p:cNvSpPr txBox="true"/>
          <p:nvPr/>
        </p:nvSpPr>
        <p:spPr>
          <a:xfrm rot="0">
            <a:off x="5777202" y="352694"/>
            <a:ext cx="6733597"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khối lượng</a:t>
            </a:r>
          </a:p>
        </p:txBody>
      </p:sp>
      <p:grpSp>
        <p:nvGrpSpPr>
          <p:cNvPr name="Group 5" id="5"/>
          <p:cNvGrpSpPr/>
          <p:nvPr/>
        </p:nvGrpSpPr>
        <p:grpSpPr>
          <a:xfrm rot="0">
            <a:off x="1453664" y="7539438"/>
            <a:ext cx="7371785" cy="1503850"/>
            <a:chOff x="0" y="0"/>
            <a:chExt cx="9829047" cy="2005133"/>
          </a:xfrm>
        </p:grpSpPr>
        <p:sp>
          <p:nvSpPr>
            <p:cNvPr name="TextBox 6" id="6"/>
            <p:cNvSpPr txBox="true"/>
            <p:nvPr/>
          </p:nvSpPr>
          <p:spPr>
            <a:xfrm rot="0">
              <a:off x="0" y="-19050"/>
              <a:ext cx="4504572" cy="490657"/>
            </a:xfrm>
            <a:prstGeom prst="rect">
              <a:avLst/>
            </a:prstGeom>
          </p:spPr>
          <p:txBody>
            <a:bodyPr anchor="t" rtlCol="false" tIns="0" lIns="0" bIns="0" rIns="0">
              <a:spAutoFit/>
            </a:bodyPr>
            <a:lstStyle/>
            <a:p>
              <a:pPr algn="l">
                <a:lnSpc>
                  <a:spcPts val="3505"/>
                </a:lnSpc>
              </a:pPr>
              <a:r>
                <a:rPr lang="en-US" sz="2803">
                  <a:solidFill>
                    <a:srgbClr val="2D4DF2"/>
                  </a:solidFill>
                  <a:latin typeface="Nunito Bold"/>
                  <a:ea typeface="Nunito Bold"/>
                  <a:cs typeface="Nunito Bold"/>
                  <a:sym typeface="Nunito Bold"/>
                </a:rPr>
                <a:t>Sự đa dạng</a:t>
              </a:r>
            </a:p>
          </p:txBody>
        </p:sp>
        <p:sp>
          <p:nvSpPr>
            <p:cNvPr name="TextBox 7" id="7"/>
            <p:cNvSpPr txBox="true"/>
            <p:nvPr/>
          </p:nvSpPr>
          <p:spPr>
            <a:xfrm rot="0">
              <a:off x="0" y="740372"/>
              <a:ext cx="9829047" cy="1264762"/>
            </a:xfrm>
            <a:prstGeom prst="rect">
              <a:avLst/>
            </a:prstGeom>
          </p:spPr>
          <p:txBody>
            <a:bodyPr anchor="t" rtlCol="false" tIns="0" lIns="0" bIns="0" rIns="0">
              <a:spAutoFit/>
            </a:bodyPr>
            <a:lstStyle/>
            <a:p>
              <a:pPr algn="l">
                <a:lnSpc>
                  <a:spcPts val="3813"/>
                </a:lnSpc>
              </a:pPr>
              <a:r>
                <a:rPr lang="en-US" sz="2383">
                  <a:solidFill>
                    <a:srgbClr val="00002E"/>
                  </a:solidFill>
                  <a:latin typeface="PT Sans"/>
                  <a:ea typeface="PT Sans"/>
                  <a:cs typeface="PT Sans"/>
                  <a:sym typeface="PT Sans"/>
                </a:rPr>
                <a:t>Biểu đồ trong văn bản cho thấy sự phân bố khối lượng của các nhân vật trong vũ trụ Star Wars.</a:t>
              </a:r>
            </a:p>
          </p:txBody>
        </p:sp>
      </p:grpSp>
      <p:grpSp>
        <p:nvGrpSpPr>
          <p:cNvPr name="Group 8" id="8"/>
          <p:cNvGrpSpPr/>
          <p:nvPr/>
        </p:nvGrpSpPr>
        <p:grpSpPr>
          <a:xfrm rot="0">
            <a:off x="9462402" y="7539586"/>
            <a:ext cx="7371934" cy="1934404"/>
            <a:chOff x="0" y="0"/>
            <a:chExt cx="9829245" cy="2579205"/>
          </a:xfrm>
        </p:grpSpPr>
        <p:sp>
          <p:nvSpPr>
            <p:cNvPr name="TextBox 9" id="9"/>
            <p:cNvSpPr txBox="true"/>
            <p:nvPr/>
          </p:nvSpPr>
          <p:spPr>
            <a:xfrm rot="0">
              <a:off x="0" y="-19050"/>
              <a:ext cx="4504572" cy="490657"/>
            </a:xfrm>
            <a:prstGeom prst="rect">
              <a:avLst/>
            </a:prstGeom>
          </p:spPr>
          <p:txBody>
            <a:bodyPr anchor="t" rtlCol="false" tIns="0" lIns="0" bIns="0" rIns="0">
              <a:spAutoFit/>
            </a:bodyPr>
            <a:lstStyle/>
            <a:p>
              <a:pPr algn="l">
                <a:lnSpc>
                  <a:spcPts val="3505"/>
                </a:lnSpc>
              </a:pPr>
              <a:r>
                <a:rPr lang="en-US" sz="2803">
                  <a:solidFill>
                    <a:srgbClr val="015F98"/>
                  </a:solidFill>
                  <a:latin typeface="Nunito Bold"/>
                  <a:ea typeface="Nunito Bold"/>
                  <a:cs typeface="Nunito Bold"/>
                  <a:sym typeface="Nunito Bold"/>
                </a:rPr>
                <a:t>Đặc điểm ngoại hình</a:t>
              </a:r>
            </a:p>
          </p:txBody>
        </p:sp>
        <p:sp>
          <p:nvSpPr>
            <p:cNvPr name="TextBox 10" id="10"/>
            <p:cNvSpPr txBox="true"/>
            <p:nvPr/>
          </p:nvSpPr>
          <p:spPr>
            <a:xfrm rot="0">
              <a:off x="0" y="740372"/>
              <a:ext cx="9829245" cy="1838833"/>
            </a:xfrm>
            <a:prstGeom prst="rect">
              <a:avLst/>
            </a:prstGeom>
          </p:spPr>
          <p:txBody>
            <a:bodyPr anchor="t" rtlCol="false" tIns="0" lIns="0" bIns="0" rIns="0">
              <a:spAutoFit/>
            </a:bodyPr>
            <a:lstStyle/>
            <a:p>
              <a:pPr algn="l">
                <a:lnSpc>
                  <a:spcPts val="3813"/>
                </a:lnSpc>
              </a:pPr>
              <a:r>
                <a:rPr lang="en-US" sz="2383">
                  <a:solidFill>
                    <a:srgbClr val="00002E"/>
                  </a:solidFill>
                  <a:latin typeface="PT Sans"/>
                  <a:ea typeface="PT Sans"/>
                  <a:cs typeface="PT Sans"/>
                  <a:sym typeface="PT Sans"/>
                </a:rPr>
                <a:t>Sự khác biệt về chiều cao của các cột cho thấy sự đa dạng về đặc điểm ngoại hình và sinh học của các nhân vật.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453664" y="1444288"/>
            <a:ext cx="15380673" cy="5085235"/>
          </a:xfrm>
          <a:custGeom>
            <a:avLst/>
            <a:gdLst/>
            <a:ahLst/>
            <a:cxnLst/>
            <a:rect r="r" b="b" t="t" l="l"/>
            <a:pathLst>
              <a:path h="5085235" w="15380673">
                <a:moveTo>
                  <a:pt x="0" y="0"/>
                </a:moveTo>
                <a:lnTo>
                  <a:pt x="15380672" y="0"/>
                </a:lnTo>
                <a:lnTo>
                  <a:pt x="15380672" y="5085235"/>
                </a:lnTo>
                <a:lnTo>
                  <a:pt x="0" y="5085235"/>
                </a:lnTo>
                <a:lnTo>
                  <a:pt x="0" y="0"/>
                </a:lnTo>
                <a:close/>
              </a:path>
            </a:pathLst>
          </a:custGeom>
          <a:blipFill>
            <a:blip r:embed="rId4"/>
            <a:stretch>
              <a:fillRect l="0" t="0" r="0" b="0"/>
            </a:stretch>
          </a:blipFill>
        </p:spPr>
      </p:sp>
      <p:sp>
        <p:nvSpPr>
          <p:cNvPr name="TextBox 4" id="4"/>
          <p:cNvSpPr txBox="true"/>
          <p:nvPr/>
        </p:nvSpPr>
        <p:spPr>
          <a:xfrm rot="0">
            <a:off x="5777202" y="352694"/>
            <a:ext cx="6733597"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giới tính</a:t>
            </a:r>
          </a:p>
        </p:txBody>
      </p:sp>
      <p:sp>
        <p:nvSpPr>
          <p:cNvPr name="TextBox 5" id="5"/>
          <p:cNvSpPr txBox="true"/>
          <p:nvPr/>
        </p:nvSpPr>
        <p:spPr>
          <a:xfrm rot="0">
            <a:off x="1453664" y="6985501"/>
            <a:ext cx="8275884" cy="2484174"/>
          </a:xfrm>
          <a:prstGeom prst="rect">
            <a:avLst/>
          </a:prstGeom>
        </p:spPr>
        <p:txBody>
          <a:bodyPr anchor="t" rtlCol="false" tIns="0" lIns="0" bIns="0" rIns="0">
            <a:spAutoFit/>
          </a:bodyPr>
          <a:lstStyle/>
          <a:p>
            <a:pPr algn="just">
              <a:lnSpc>
                <a:spcPts val="3361"/>
              </a:lnSpc>
            </a:pPr>
            <a:r>
              <a:rPr lang="en-US" sz="2101">
                <a:solidFill>
                  <a:srgbClr val="00002E"/>
                </a:solidFill>
                <a:latin typeface="PT Sans"/>
                <a:ea typeface="PT Sans"/>
                <a:cs typeface="PT Sans"/>
                <a:sym typeface="PT Sans"/>
              </a:rPr>
              <a:t>Biểu đồ hình tròn về giới tính của các nhân vật trong vũ trụ Star Wars cho thấy sự phổ biến của các giới tính, với các giới tính chiếm tỷ lệ lớn có phần lớn hơn trong biểu đồ và ngược lại. Sự khác biệt về kích thước các phần trong biểu đồ tròn cho thấy sự phân bố không đồng đều của các giới tính trong danh sách các nhân vật, có thể phản ánh xu hướng tạo nhân vật của các nhà biên kịch và đạo diễn.</a:t>
            </a:r>
          </a:p>
        </p:txBody>
      </p:sp>
      <p:sp>
        <p:nvSpPr>
          <p:cNvPr name="TextBox 6" id="6"/>
          <p:cNvSpPr txBox="true"/>
          <p:nvPr/>
        </p:nvSpPr>
        <p:spPr>
          <a:xfrm rot="0">
            <a:off x="10687921" y="6985501"/>
            <a:ext cx="6146416" cy="1645974"/>
          </a:xfrm>
          <a:prstGeom prst="rect">
            <a:avLst/>
          </a:prstGeom>
        </p:spPr>
        <p:txBody>
          <a:bodyPr anchor="t" rtlCol="false" tIns="0" lIns="0" bIns="0" rIns="0">
            <a:spAutoFit/>
          </a:bodyPr>
          <a:lstStyle/>
          <a:p>
            <a:pPr algn="l">
              <a:lnSpc>
                <a:spcPts val="3361"/>
              </a:lnSpc>
            </a:pPr>
            <a:r>
              <a:rPr lang="en-US" sz="2101">
                <a:solidFill>
                  <a:srgbClr val="00002E"/>
                </a:solidFill>
                <a:latin typeface="PT Sans"/>
                <a:ea typeface="PT Sans"/>
                <a:cs typeface="PT Sans"/>
                <a:sym typeface="PT Sans"/>
              </a:rPr>
              <a:t>Biểu đồ cung cấp cái nhìn tổng quan về phân bố giới tính của các nhân vật trong vũ trụ Star Wars, giúp hiểu rõ hơn về sự đa dạng và phong phú của các nhân vật từ góc độ giới tính.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717767" y="1619309"/>
            <a:ext cx="14852465" cy="5486129"/>
          </a:xfrm>
          <a:custGeom>
            <a:avLst/>
            <a:gdLst/>
            <a:ahLst/>
            <a:cxnLst/>
            <a:rect r="r" b="b" t="t" l="l"/>
            <a:pathLst>
              <a:path h="5486129" w="14852465">
                <a:moveTo>
                  <a:pt x="0" y="0"/>
                </a:moveTo>
                <a:lnTo>
                  <a:pt x="14852466" y="0"/>
                </a:lnTo>
                <a:lnTo>
                  <a:pt x="14852466" y="5486129"/>
                </a:lnTo>
                <a:lnTo>
                  <a:pt x="0" y="5486129"/>
                </a:lnTo>
                <a:lnTo>
                  <a:pt x="0" y="0"/>
                </a:lnTo>
                <a:close/>
              </a:path>
            </a:pathLst>
          </a:custGeom>
          <a:blipFill>
            <a:blip r:embed="rId4"/>
            <a:stretch>
              <a:fillRect l="0" t="0" r="0" b="0"/>
            </a:stretch>
          </a:blipFill>
        </p:spPr>
      </p:sp>
      <p:sp>
        <p:nvSpPr>
          <p:cNvPr name="TextBox 4" id="4"/>
          <p:cNvSpPr txBox="true"/>
          <p:nvPr/>
        </p:nvSpPr>
        <p:spPr>
          <a:xfrm rot="0">
            <a:off x="6533954" y="376343"/>
            <a:ext cx="5220091"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màu da</a:t>
            </a:r>
          </a:p>
        </p:txBody>
      </p:sp>
      <p:sp>
        <p:nvSpPr>
          <p:cNvPr name="TextBox 5" id="5"/>
          <p:cNvSpPr txBox="true"/>
          <p:nvPr/>
        </p:nvSpPr>
        <p:spPr>
          <a:xfrm rot="0">
            <a:off x="1717767" y="7626170"/>
            <a:ext cx="14852465" cy="1930178"/>
          </a:xfrm>
          <a:prstGeom prst="rect">
            <a:avLst/>
          </a:prstGeom>
        </p:spPr>
        <p:txBody>
          <a:bodyPr anchor="t" rtlCol="false" tIns="0" lIns="0" bIns="0" rIns="0">
            <a:spAutoFit/>
          </a:bodyPr>
          <a:lstStyle/>
          <a:p>
            <a:pPr algn="just">
              <a:lnSpc>
                <a:spcPts val="3862"/>
              </a:lnSpc>
              <a:spcBef>
                <a:spcPct val="0"/>
              </a:spcBef>
            </a:pPr>
            <a:r>
              <a:rPr lang="en-US" sz="2758">
                <a:solidFill>
                  <a:srgbClr val="00002E"/>
                </a:solidFill>
                <a:latin typeface="Nunito"/>
                <a:ea typeface="Nunito"/>
                <a:cs typeface="Nunito"/>
                <a:sym typeface="Nunito"/>
              </a:rPr>
              <a:t>Biểu đồ về màu da của các nhân vật trong vũ trụ Star Wars cho thấy sự đa dạng và phổ biến của các màu da. Các màu da phổ biến như "màu da trắng" hoặc "màu da xanh lá cây" được đại diện bởi các cột cao và nổi bật, trong khi các màu da ít phổ biến như "màu da cam" hoặc "màu da đen" có cột thấp hơn.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717767" y="1551275"/>
            <a:ext cx="14852465" cy="5532543"/>
          </a:xfrm>
          <a:custGeom>
            <a:avLst/>
            <a:gdLst/>
            <a:ahLst/>
            <a:cxnLst/>
            <a:rect r="r" b="b" t="t" l="l"/>
            <a:pathLst>
              <a:path h="5532543" w="14852465">
                <a:moveTo>
                  <a:pt x="0" y="0"/>
                </a:moveTo>
                <a:lnTo>
                  <a:pt x="14852466" y="0"/>
                </a:lnTo>
                <a:lnTo>
                  <a:pt x="14852466" y="5532544"/>
                </a:lnTo>
                <a:lnTo>
                  <a:pt x="0" y="5532544"/>
                </a:lnTo>
                <a:lnTo>
                  <a:pt x="0" y="0"/>
                </a:lnTo>
                <a:close/>
              </a:path>
            </a:pathLst>
          </a:custGeom>
          <a:blipFill>
            <a:blip r:embed="rId4"/>
            <a:stretch>
              <a:fillRect l="0" t="0" r="0" b="0"/>
            </a:stretch>
          </a:blipFill>
        </p:spPr>
      </p:sp>
      <p:sp>
        <p:nvSpPr>
          <p:cNvPr name="TextBox 4" id="4"/>
          <p:cNvSpPr txBox="true"/>
          <p:nvPr/>
        </p:nvSpPr>
        <p:spPr>
          <a:xfrm rot="0">
            <a:off x="6392063" y="376343"/>
            <a:ext cx="5503873"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màu tóc</a:t>
            </a:r>
          </a:p>
        </p:txBody>
      </p:sp>
      <p:sp>
        <p:nvSpPr>
          <p:cNvPr name="TextBox 5" id="5"/>
          <p:cNvSpPr txBox="true"/>
          <p:nvPr/>
        </p:nvSpPr>
        <p:spPr>
          <a:xfrm rot="0">
            <a:off x="1717767" y="7741044"/>
            <a:ext cx="14852465" cy="1596290"/>
          </a:xfrm>
          <a:prstGeom prst="rect">
            <a:avLst/>
          </a:prstGeom>
        </p:spPr>
        <p:txBody>
          <a:bodyPr anchor="t" rtlCol="false" tIns="0" lIns="0" bIns="0" rIns="0">
            <a:spAutoFit/>
          </a:bodyPr>
          <a:lstStyle/>
          <a:p>
            <a:pPr algn="just">
              <a:lnSpc>
                <a:spcPts val="4320"/>
              </a:lnSpc>
            </a:pPr>
            <a:r>
              <a:rPr lang="en-US" sz="2699">
                <a:solidFill>
                  <a:srgbClr val="00002E"/>
                </a:solidFill>
                <a:latin typeface="PT Sans"/>
                <a:ea typeface="PT Sans"/>
                <a:cs typeface="PT Sans"/>
                <a:sym typeface="PT Sans"/>
              </a:rPr>
              <a:t>Biểu đồ thể hiện sự đa dạng màu tóc của các nhân vật trong vũ trụ Star Wars. Các màu tóc phổ biến như nâu và đen được biểu thị rõ ràng và cao hơn trong biểu đồ, trong khi các màu tóc ít phổ biến như bạc và đỏ có cột thấp hơn.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717767" y="1503978"/>
            <a:ext cx="14852465" cy="5523261"/>
          </a:xfrm>
          <a:custGeom>
            <a:avLst/>
            <a:gdLst/>
            <a:ahLst/>
            <a:cxnLst/>
            <a:rect r="r" b="b" t="t" l="l"/>
            <a:pathLst>
              <a:path h="5523261" w="14852465">
                <a:moveTo>
                  <a:pt x="0" y="0"/>
                </a:moveTo>
                <a:lnTo>
                  <a:pt x="14852466" y="0"/>
                </a:lnTo>
                <a:lnTo>
                  <a:pt x="14852466" y="5523261"/>
                </a:lnTo>
                <a:lnTo>
                  <a:pt x="0" y="5523261"/>
                </a:lnTo>
                <a:lnTo>
                  <a:pt x="0" y="0"/>
                </a:lnTo>
                <a:close/>
              </a:path>
            </a:pathLst>
          </a:custGeom>
          <a:blipFill>
            <a:blip r:embed="rId4"/>
            <a:stretch>
              <a:fillRect l="0" t="0" r="0" b="0"/>
            </a:stretch>
          </a:blipFill>
        </p:spPr>
      </p:sp>
      <p:sp>
        <p:nvSpPr>
          <p:cNvPr name="TextBox 4" id="4"/>
          <p:cNvSpPr txBox="true"/>
          <p:nvPr/>
        </p:nvSpPr>
        <p:spPr>
          <a:xfrm rot="0">
            <a:off x="6250172" y="376343"/>
            <a:ext cx="5787656"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màu mắt</a:t>
            </a:r>
          </a:p>
        </p:txBody>
      </p:sp>
      <p:sp>
        <p:nvSpPr>
          <p:cNvPr name="TextBox 5" id="5"/>
          <p:cNvSpPr txBox="true"/>
          <p:nvPr/>
        </p:nvSpPr>
        <p:spPr>
          <a:xfrm rot="0">
            <a:off x="1717767" y="7813897"/>
            <a:ext cx="14852465" cy="1444403"/>
          </a:xfrm>
          <a:prstGeom prst="rect">
            <a:avLst/>
          </a:prstGeom>
        </p:spPr>
        <p:txBody>
          <a:bodyPr anchor="t" rtlCol="false" tIns="0" lIns="0" bIns="0" rIns="0">
            <a:spAutoFit/>
          </a:bodyPr>
          <a:lstStyle/>
          <a:p>
            <a:pPr algn="just">
              <a:lnSpc>
                <a:spcPts val="3862"/>
              </a:lnSpc>
              <a:spcBef>
                <a:spcPct val="0"/>
              </a:spcBef>
            </a:pPr>
            <a:r>
              <a:rPr lang="en-US" sz="2758">
                <a:solidFill>
                  <a:srgbClr val="00002E"/>
                </a:solidFill>
                <a:latin typeface="Nunito"/>
                <a:ea typeface="Nunito"/>
                <a:cs typeface="Nunito"/>
                <a:sym typeface="Nunito"/>
              </a:rPr>
              <a:t>Biểu đồ thể hiện sự đa dạng màu mắt của các nhân vật trong vũ trụ Star Wars. Các màu mắt phổ biến như nâu và xanh có cột cao và rõ ràng hơn, trong khi các màu mắt ít phổ biến như đỏ và vàng có cột thấp hơn và không rõ ràng.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717767" y="1568095"/>
            <a:ext cx="14852465" cy="5495412"/>
          </a:xfrm>
          <a:custGeom>
            <a:avLst/>
            <a:gdLst/>
            <a:ahLst/>
            <a:cxnLst/>
            <a:rect r="r" b="b" t="t" l="l"/>
            <a:pathLst>
              <a:path h="5495412" w="14852465">
                <a:moveTo>
                  <a:pt x="0" y="0"/>
                </a:moveTo>
                <a:lnTo>
                  <a:pt x="14852466" y="0"/>
                </a:lnTo>
                <a:lnTo>
                  <a:pt x="14852466" y="5495413"/>
                </a:lnTo>
                <a:lnTo>
                  <a:pt x="0" y="5495413"/>
                </a:lnTo>
                <a:lnTo>
                  <a:pt x="0" y="0"/>
                </a:lnTo>
                <a:close/>
              </a:path>
            </a:pathLst>
          </a:custGeom>
          <a:blipFill>
            <a:blip r:embed="rId4"/>
            <a:stretch>
              <a:fillRect l="0" t="0" r="0" b="0"/>
            </a:stretch>
          </a:blipFill>
        </p:spPr>
      </p:sp>
      <p:sp>
        <p:nvSpPr>
          <p:cNvPr name="TextBox 4" id="4"/>
          <p:cNvSpPr txBox="true"/>
          <p:nvPr/>
        </p:nvSpPr>
        <p:spPr>
          <a:xfrm rot="0">
            <a:off x="4346465" y="329046"/>
            <a:ext cx="9595069"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hành tinh quê hương</a:t>
            </a:r>
          </a:p>
        </p:txBody>
      </p:sp>
      <p:sp>
        <p:nvSpPr>
          <p:cNvPr name="TextBox 5" id="5"/>
          <p:cNvSpPr txBox="true"/>
          <p:nvPr/>
        </p:nvSpPr>
        <p:spPr>
          <a:xfrm rot="0">
            <a:off x="1717767" y="7661839"/>
            <a:ext cx="14852465" cy="1596461"/>
          </a:xfrm>
          <a:prstGeom prst="rect">
            <a:avLst/>
          </a:prstGeom>
        </p:spPr>
        <p:txBody>
          <a:bodyPr anchor="t" rtlCol="false" tIns="0" lIns="0" bIns="0" rIns="0">
            <a:spAutoFit/>
          </a:bodyPr>
          <a:lstStyle/>
          <a:p>
            <a:pPr algn="just">
              <a:lnSpc>
                <a:spcPts val="4319"/>
              </a:lnSpc>
            </a:pPr>
            <a:r>
              <a:rPr lang="en-US" sz="2700">
                <a:solidFill>
                  <a:srgbClr val="00002E"/>
                </a:solidFill>
                <a:latin typeface="PT Sans"/>
                <a:ea typeface="PT Sans"/>
                <a:cs typeface="PT Sans"/>
                <a:sym typeface="PT Sans"/>
              </a:rPr>
              <a:t>Biểu đồ về màu tóc của các nhân vật trong vũ trụ Star Wars cho thấy sự phổ biến và xuất hiện nhiều của nhân vật từ các hành tinh nhất định như "Tatooine", "Naboo", hay "Coruscant". Các hành tinh ít có nhân vật đặc trưng như "Dagobah" hoặc "Kamino" có số lượng nhân vật ít hơn.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418107" y="1340687"/>
            <a:ext cx="13084230" cy="4873876"/>
          </a:xfrm>
          <a:custGeom>
            <a:avLst/>
            <a:gdLst/>
            <a:ahLst/>
            <a:cxnLst/>
            <a:rect r="r" b="b" t="t" l="l"/>
            <a:pathLst>
              <a:path h="4873876" w="13084230">
                <a:moveTo>
                  <a:pt x="0" y="0"/>
                </a:moveTo>
                <a:lnTo>
                  <a:pt x="13084231" y="0"/>
                </a:lnTo>
                <a:lnTo>
                  <a:pt x="13084231" y="4873876"/>
                </a:lnTo>
                <a:lnTo>
                  <a:pt x="0" y="4873876"/>
                </a:lnTo>
                <a:lnTo>
                  <a:pt x="0" y="0"/>
                </a:lnTo>
                <a:close/>
              </a:path>
            </a:pathLst>
          </a:custGeom>
          <a:blipFill>
            <a:blip r:embed="rId4"/>
            <a:stretch>
              <a:fillRect l="0" t="0" r="0" b="0"/>
            </a:stretch>
          </a:blipFill>
        </p:spPr>
      </p:sp>
      <p:sp>
        <p:nvSpPr>
          <p:cNvPr name="TextBox 4" id="4"/>
          <p:cNvSpPr txBox="true"/>
          <p:nvPr/>
        </p:nvSpPr>
        <p:spPr>
          <a:xfrm rot="0">
            <a:off x="2785662" y="140462"/>
            <a:ext cx="12716675"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so sánh chiều cao và cân nặng</a:t>
            </a:r>
          </a:p>
        </p:txBody>
      </p:sp>
      <p:grpSp>
        <p:nvGrpSpPr>
          <p:cNvPr name="Group 5" id="5"/>
          <p:cNvGrpSpPr/>
          <p:nvPr/>
        </p:nvGrpSpPr>
        <p:grpSpPr>
          <a:xfrm rot="0">
            <a:off x="569202" y="6526550"/>
            <a:ext cx="10187894" cy="3012417"/>
            <a:chOff x="0" y="0"/>
            <a:chExt cx="13583858" cy="4016556"/>
          </a:xfrm>
        </p:grpSpPr>
        <p:sp>
          <p:nvSpPr>
            <p:cNvPr name="TextBox 6" id="6"/>
            <p:cNvSpPr txBox="true"/>
            <p:nvPr/>
          </p:nvSpPr>
          <p:spPr>
            <a:xfrm rot="0">
              <a:off x="0" y="847314"/>
              <a:ext cx="13583858" cy="3169243"/>
            </a:xfrm>
            <a:prstGeom prst="rect">
              <a:avLst/>
            </a:prstGeom>
          </p:spPr>
          <p:txBody>
            <a:bodyPr anchor="t" rtlCol="false" tIns="0" lIns="0" bIns="0" rIns="0">
              <a:spAutoFit/>
            </a:bodyPr>
            <a:lstStyle/>
            <a:p>
              <a:pPr algn="just">
                <a:lnSpc>
                  <a:spcPts val="3887"/>
                </a:lnSpc>
              </a:pPr>
              <a:r>
                <a:rPr lang="en-US" sz="2429">
                  <a:solidFill>
                    <a:srgbClr val="00002E"/>
                  </a:solidFill>
                  <a:latin typeface="PT Sans"/>
                  <a:ea typeface="PT Sans"/>
                  <a:cs typeface="PT Sans"/>
                  <a:sym typeface="PT Sans"/>
                </a:rPr>
                <a:t>Biểu đồ so sánh chiều cao và cân nặng của 10 đối tượng trong vũ trụ Star Wars cho thấy sự khác biệt về chiều cao và khối lượng giữa họ. Các nhân vật như Darth Vader và Biggs Darklighter có chiều cao và khối lượng lớn, trong khi R5-D4 có chiều cao cao nhưng khối lượng thấp. Nhân vật nhỏ như R2-D2 có cả chiều cao và khối lượng thấp.</a:t>
              </a:r>
            </a:p>
          </p:txBody>
        </p:sp>
        <p:sp>
          <p:nvSpPr>
            <p:cNvPr name="TextBox 7" id="7"/>
            <p:cNvSpPr txBox="true"/>
            <p:nvPr/>
          </p:nvSpPr>
          <p:spPr>
            <a:xfrm rot="0">
              <a:off x="0" y="-9525"/>
              <a:ext cx="4597043" cy="492840"/>
            </a:xfrm>
            <a:prstGeom prst="rect">
              <a:avLst/>
            </a:prstGeom>
          </p:spPr>
          <p:txBody>
            <a:bodyPr anchor="t" rtlCol="false" tIns="0" lIns="0" bIns="0" rIns="0">
              <a:spAutoFit/>
            </a:bodyPr>
            <a:lstStyle/>
            <a:p>
              <a:pPr algn="l">
                <a:lnSpc>
                  <a:spcPts val="3573"/>
                </a:lnSpc>
              </a:pPr>
              <a:r>
                <a:rPr lang="en-US" sz="2858">
                  <a:solidFill>
                    <a:srgbClr val="004AAD"/>
                  </a:solidFill>
                  <a:latin typeface="Nunito Bold"/>
                  <a:ea typeface="Nunito Bold"/>
                  <a:cs typeface="Nunito Bold"/>
                  <a:sym typeface="Nunito Bold"/>
                </a:rPr>
                <a:t>Kết quả</a:t>
              </a:r>
            </a:p>
          </p:txBody>
        </p:sp>
      </p:grpSp>
      <p:grpSp>
        <p:nvGrpSpPr>
          <p:cNvPr name="Group 8" id="8"/>
          <p:cNvGrpSpPr/>
          <p:nvPr/>
        </p:nvGrpSpPr>
        <p:grpSpPr>
          <a:xfrm rot="0">
            <a:off x="11200616" y="6526550"/>
            <a:ext cx="6214941" cy="3012417"/>
            <a:chOff x="0" y="0"/>
            <a:chExt cx="8286588" cy="4016556"/>
          </a:xfrm>
        </p:grpSpPr>
        <p:sp>
          <p:nvSpPr>
            <p:cNvPr name="TextBox 9" id="9"/>
            <p:cNvSpPr txBox="true"/>
            <p:nvPr/>
          </p:nvSpPr>
          <p:spPr>
            <a:xfrm rot="0">
              <a:off x="0" y="847314"/>
              <a:ext cx="8286588" cy="3169243"/>
            </a:xfrm>
            <a:prstGeom prst="rect">
              <a:avLst/>
            </a:prstGeom>
          </p:spPr>
          <p:txBody>
            <a:bodyPr anchor="t" rtlCol="false" tIns="0" lIns="0" bIns="0" rIns="0">
              <a:spAutoFit/>
            </a:bodyPr>
            <a:lstStyle/>
            <a:p>
              <a:pPr algn="l">
                <a:lnSpc>
                  <a:spcPts val="3887"/>
                </a:lnSpc>
              </a:pPr>
              <a:r>
                <a:rPr lang="en-US" sz="2429">
                  <a:solidFill>
                    <a:srgbClr val="00002E"/>
                  </a:solidFill>
                  <a:latin typeface="PT Sans"/>
                  <a:ea typeface="PT Sans"/>
                  <a:cs typeface="PT Sans"/>
                  <a:sym typeface="PT Sans"/>
                </a:rPr>
                <a:t>Biểu đồ này giúp hiểu rõ hơn về đặc tính vật lý của từng nhân vật trong vũ trụ Star Wars. Nó cung cấp thông tin hữu ích cho việc phát triển nhân vật trong tương lai và cải thiện chất lượng nội dung phim.</a:t>
              </a:r>
            </a:p>
          </p:txBody>
        </p:sp>
        <p:sp>
          <p:nvSpPr>
            <p:cNvPr name="TextBox 10" id="10"/>
            <p:cNvSpPr txBox="true"/>
            <p:nvPr/>
          </p:nvSpPr>
          <p:spPr>
            <a:xfrm rot="0">
              <a:off x="0" y="-9525"/>
              <a:ext cx="4597043" cy="492840"/>
            </a:xfrm>
            <a:prstGeom prst="rect">
              <a:avLst/>
            </a:prstGeom>
          </p:spPr>
          <p:txBody>
            <a:bodyPr anchor="t" rtlCol="false" tIns="0" lIns="0" bIns="0" rIns="0">
              <a:spAutoFit/>
            </a:bodyPr>
            <a:lstStyle/>
            <a:p>
              <a:pPr algn="l">
                <a:lnSpc>
                  <a:spcPts val="3573"/>
                </a:lnSpc>
              </a:pPr>
              <a:r>
                <a:rPr lang="en-US" sz="2858">
                  <a:solidFill>
                    <a:srgbClr val="015F98"/>
                  </a:solidFill>
                  <a:latin typeface="Nunito Bold"/>
                  <a:ea typeface="Nunito Bold"/>
                  <a:cs typeface="Nunito Bold"/>
                  <a:sym typeface="Nunito Bold"/>
                </a:rPr>
                <a:t>Ý nghĩa</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532999" y="1319161"/>
            <a:ext cx="15222001" cy="5403810"/>
          </a:xfrm>
          <a:custGeom>
            <a:avLst/>
            <a:gdLst/>
            <a:ahLst/>
            <a:cxnLst/>
            <a:rect r="r" b="b" t="t" l="l"/>
            <a:pathLst>
              <a:path h="5403810" w="15222001">
                <a:moveTo>
                  <a:pt x="0" y="0"/>
                </a:moveTo>
                <a:lnTo>
                  <a:pt x="15222002" y="0"/>
                </a:lnTo>
                <a:lnTo>
                  <a:pt x="15222002" y="5403810"/>
                </a:lnTo>
                <a:lnTo>
                  <a:pt x="0" y="5403810"/>
                </a:lnTo>
                <a:lnTo>
                  <a:pt x="0" y="0"/>
                </a:lnTo>
                <a:close/>
              </a:path>
            </a:pathLst>
          </a:custGeom>
          <a:blipFill>
            <a:blip r:embed="rId4"/>
            <a:stretch>
              <a:fillRect l="0" t="0" r="0" b="0"/>
            </a:stretch>
          </a:blipFill>
        </p:spPr>
      </p:sp>
      <p:sp>
        <p:nvSpPr>
          <p:cNvPr name="TextBox 4" id="4"/>
          <p:cNvSpPr txBox="true"/>
          <p:nvPr/>
        </p:nvSpPr>
        <p:spPr>
          <a:xfrm rot="0">
            <a:off x="2785662" y="140462"/>
            <a:ext cx="12716675"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so sánh chiều cao và màu mắt</a:t>
            </a:r>
          </a:p>
        </p:txBody>
      </p:sp>
      <p:grpSp>
        <p:nvGrpSpPr>
          <p:cNvPr name="Group 5" id="5"/>
          <p:cNvGrpSpPr/>
          <p:nvPr/>
        </p:nvGrpSpPr>
        <p:grpSpPr>
          <a:xfrm rot="0">
            <a:off x="1532999" y="7468492"/>
            <a:ext cx="7295736" cy="2067607"/>
            <a:chOff x="0" y="0"/>
            <a:chExt cx="9727648" cy="2756809"/>
          </a:xfrm>
        </p:grpSpPr>
        <p:sp>
          <p:nvSpPr>
            <p:cNvPr name="TextBox 6" id="6"/>
            <p:cNvSpPr txBox="true"/>
            <p:nvPr/>
          </p:nvSpPr>
          <p:spPr>
            <a:xfrm rot="0">
              <a:off x="0" y="-19050"/>
              <a:ext cx="4458101" cy="579459"/>
            </a:xfrm>
            <a:prstGeom prst="rect">
              <a:avLst/>
            </a:prstGeom>
          </p:spPr>
          <p:txBody>
            <a:bodyPr anchor="t" rtlCol="false" tIns="0" lIns="0" bIns="0" rIns="0">
              <a:spAutoFit/>
            </a:bodyPr>
            <a:lstStyle/>
            <a:p>
              <a:pPr algn="l">
                <a:lnSpc>
                  <a:spcPts val="3505"/>
                </a:lnSpc>
              </a:pPr>
              <a:r>
                <a:rPr lang="en-US" sz="2803">
                  <a:solidFill>
                    <a:srgbClr val="2D4DF2"/>
                  </a:solidFill>
                  <a:latin typeface="Nunito Bold"/>
                  <a:ea typeface="Nunito Bold"/>
                  <a:cs typeface="Nunito Bold"/>
                  <a:sym typeface="Nunito Bold"/>
                </a:rPr>
                <a:t>Phân bố</a:t>
              </a:r>
            </a:p>
          </p:txBody>
        </p:sp>
        <p:sp>
          <p:nvSpPr>
            <p:cNvPr name="TextBox 7" id="7"/>
            <p:cNvSpPr txBox="true"/>
            <p:nvPr/>
          </p:nvSpPr>
          <p:spPr>
            <a:xfrm rot="0">
              <a:off x="0" y="917976"/>
              <a:ext cx="9727648" cy="1838833"/>
            </a:xfrm>
            <a:prstGeom prst="rect">
              <a:avLst/>
            </a:prstGeom>
          </p:spPr>
          <p:txBody>
            <a:bodyPr anchor="t" rtlCol="false" tIns="0" lIns="0" bIns="0" rIns="0">
              <a:spAutoFit/>
            </a:bodyPr>
            <a:lstStyle/>
            <a:p>
              <a:pPr algn="l">
                <a:lnSpc>
                  <a:spcPts val="3813"/>
                </a:lnSpc>
              </a:pPr>
              <a:r>
                <a:rPr lang="en-US" sz="2383">
                  <a:solidFill>
                    <a:srgbClr val="00002E"/>
                  </a:solidFill>
                  <a:latin typeface="PT Sans"/>
                  <a:ea typeface="PT Sans"/>
                  <a:cs typeface="PT Sans"/>
                  <a:sym typeface="PT Sans"/>
                </a:rPr>
                <a:t>Biểu đồ trên</a:t>
              </a:r>
              <a:r>
                <a:rPr lang="en-US" sz="2383">
                  <a:solidFill>
                    <a:srgbClr val="00002E"/>
                  </a:solidFill>
                  <a:latin typeface="PT Sans"/>
                  <a:ea typeface="PT Sans"/>
                  <a:cs typeface="PT Sans"/>
                  <a:sym typeface="PT Sans"/>
                </a:rPr>
                <a:t> là một biểu đồ scatter, biểu thị sự phân bố của chiều cao và màu mắt của các nhân vật trong vũ trụ Star Wars.</a:t>
              </a:r>
            </a:p>
          </p:txBody>
        </p:sp>
      </p:grpSp>
      <p:grpSp>
        <p:nvGrpSpPr>
          <p:cNvPr name="Group 8" id="8"/>
          <p:cNvGrpSpPr/>
          <p:nvPr/>
        </p:nvGrpSpPr>
        <p:grpSpPr>
          <a:xfrm rot="0">
            <a:off x="9459118" y="7468492"/>
            <a:ext cx="7295883" cy="1947272"/>
            <a:chOff x="0" y="0"/>
            <a:chExt cx="9727844" cy="2596363"/>
          </a:xfrm>
        </p:grpSpPr>
        <p:sp>
          <p:nvSpPr>
            <p:cNvPr name="TextBox 9" id="9"/>
            <p:cNvSpPr txBox="true"/>
            <p:nvPr/>
          </p:nvSpPr>
          <p:spPr>
            <a:xfrm rot="0">
              <a:off x="0" y="-19050"/>
              <a:ext cx="4458101" cy="579459"/>
            </a:xfrm>
            <a:prstGeom prst="rect">
              <a:avLst/>
            </a:prstGeom>
          </p:spPr>
          <p:txBody>
            <a:bodyPr anchor="t" rtlCol="false" tIns="0" lIns="0" bIns="0" rIns="0">
              <a:spAutoFit/>
            </a:bodyPr>
            <a:lstStyle/>
            <a:p>
              <a:pPr algn="l">
                <a:lnSpc>
                  <a:spcPts val="3505"/>
                </a:lnSpc>
              </a:pPr>
              <a:r>
                <a:rPr lang="en-US" sz="2803">
                  <a:solidFill>
                    <a:srgbClr val="015F98"/>
                  </a:solidFill>
                  <a:latin typeface="Nunito Bold"/>
                  <a:ea typeface="Nunito Bold"/>
                  <a:cs typeface="Nunito Bold"/>
                  <a:sym typeface="Nunito Bold"/>
                </a:rPr>
                <a:t>Kết quả</a:t>
              </a:r>
            </a:p>
          </p:txBody>
        </p:sp>
        <p:sp>
          <p:nvSpPr>
            <p:cNvPr name="TextBox 10" id="10"/>
            <p:cNvSpPr txBox="true"/>
            <p:nvPr/>
          </p:nvSpPr>
          <p:spPr>
            <a:xfrm rot="0">
              <a:off x="0" y="757530"/>
              <a:ext cx="9727844" cy="1838833"/>
            </a:xfrm>
            <a:prstGeom prst="rect">
              <a:avLst/>
            </a:prstGeom>
          </p:spPr>
          <p:txBody>
            <a:bodyPr anchor="t" rtlCol="false" tIns="0" lIns="0" bIns="0" rIns="0">
              <a:spAutoFit/>
            </a:bodyPr>
            <a:lstStyle/>
            <a:p>
              <a:pPr algn="l">
                <a:lnSpc>
                  <a:spcPts val="3813"/>
                </a:lnSpc>
              </a:pPr>
              <a:r>
                <a:rPr lang="en-US" sz="2383">
                  <a:solidFill>
                    <a:srgbClr val="00002E"/>
                  </a:solidFill>
                  <a:latin typeface="PT Sans"/>
                  <a:ea typeface="PT Sans"/>
                  <a:cs typeface="PT Sans"/>
                  <a:sym typeface="PT Sans"/>
                </a:rPr>
                <a:t>Biểu đồ cho thấy không có mối quan hệ rõ ràng giữa chiều cao và màu mắt của các nhân vật, và các nhân vật có đa dạng về chiều cao và màu mắt.</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848117" y="1177270"/>
            <a:ext cx="15222001" cy="5641654"/>
          </a:xfrm>
          <a:custGeom>
            <a:avLst/>
            <a:gdLst/>
            <a:ahLst/>
            <a:cxnLst/>
            <a:rect r="r" b="b" t="t" l="l"/>
            <a:pathLst>
              <a:path h="5641654" w="15222001">
                <a:moveTo>
                  <a:pt x="0" y="0"/>
                </a:moveTo>
                <a:lnTo>
                  <a:pt x="15222001" y="0"/>
                </a:lnTo>
                <a:lnTo>
                  <a:pt x="15222001" y="5641654"/>
                </a:lnTo>
                <a:lnTo>
                  <a:pt x="0" y="5641654"/>
                </a:lnTo>
                <a:lnTo>
                  <a:pt x="0" y="0"/>
                </a:lnTo>
                <a:close/>
              </a:path>
            </a:pathLst>
          </a:custGeom>
          <a:blipFill>
            <a:blip r:embed="rId4"/>
            <a:stretch>
              <a:fillRect l="0" t="0" r="0" b="0"/>
            </a:stretch>
          </a:blipFill>
        </p:spPr>
      </p:sp>
      <p:sp>
        <p:nvSpPr>
          <p:cNvPr name="TextBox 4" id="4"/>
          <p:cNvSpPr txBox="true"/>
          <p:nvPr/>
        </p:nvSpPr>
        <p:spPr>
          <a:xfrm rot="0">
            <a:off x="1019710" y="140462"/>
            <a:ext cx="16878816"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so sánh cân nặng và hành tinh quê hương</a:t>
            </a:r>
          </a:p>
        </p:txBody>
      </p:sp>
      <p:grpSp>
        <p:nvGrpSpPr>
          <p:cNvPr name="Group 5" id="5"/>
          <p:cNvGrpSpPr/>
          <p:nvPr/>
        </p:nvGrpSpPr>
        <p:grpSpPr>
          <a:xfrm rot="0">
            <a:off x="9459118" y="7468492"/>
            <a:ext cx="7611001" cy="1947272"/>
            <a:chOff x="0" y="0"/>
            <a:chExt cx="10148001" cy="2596363"/>
          </a:xfrm>
        </p:grpSpPr>
        <p:sp>
          <p:nvSpPr>
            <p:cNvPr name="TextBox 6" id="6"/>
            <p:cNvSpPr txBox="true"/>
            <p:nvPr/>
          </p:nvSpPr>
          <p:spPr>
            <a:xfrm rot="0">
              <a:off x="0" y="-19050"/>
              <a:ext cx="4458101" cy="579459"/>
            </a:xfrm>
            <a:prstGeom prst="rect">
              <a:avLst/>
            </a:prstGeom>
          </p:spPr>
          <p:txBody>
            <a:bodyPr anchor="t" rtlCol="false" tIns="0" lIns="0" bIns="0" rIns="0">
              <a:spAutoFit/>
            </a:bodyPr>
            <a:lstStyle/>
            <a:p>
              <a:pPr algn="l">
                <a:lnSpc>
                  <a:spcPts val="3505"/>
                </a:lnSpc>
              </a:pPr>
              <a:r>
                <a:rPr lang="en-US" sz="2803">
                  <a:solidFill>
                    <a:srgbClr val="015F98"/>
                  </a:solidFill>
                  <a:latin typeface="Nunito Bold"/>
                  <a:ea typeface="Nunito Bold"/>
                  <a:cs typeface="Nunito Bold"/>
                  <a:sym typeface="Nunito Bold"/>
                </a:rPr>
                <a:t>Kết quả</a:t>
              </a:r>
            </a:p>
          </p:txBody>
        </p:sp>
        <p:sp>
          <p:nvSpPr>
            <p:cNvPr name="TextBox 7" id="7"/>
            <p:cNvSpPr txBox="true"/>
            <p:nvPr/>
          </p:nvSpPr>
          <p:spPr>
            <a:xfrm rot="0">
              <a:off x="0" y="757530"/>
              <a:ext cx="10148001" cy="1838833"/>
            </a:xfrm>
            <a:prstGeom prst="rect">
              <a:avLst/>
            </a:prstGeom>
          </p:spPr>
          <p:txBody>
            <a:bodyPr anchor="t" rtlCol="false" tIns="0" lIns="0" bIns="0" rIns="0">
              <a:spAutoFit/>
            </a:bodyPr>
            <a:lstStyle/>
            <a:p>
              <a:pPr algn="l">
                <a:lnSpc>
                  <a:spcPts val="3813"/>
                </a:lnSpc>
              </a:pPr>
              <a:r>
                <a:rPr lang="en-US" sz="2383">
                  <a:solidFill>
                    <a:srgbClr val="00002E"/>
                  </a:solidFill>
                  <a:latin typeface="PT Sans"/>
                  <a:ea typeface="PT Sans"/>
                  <a:cs typeface="PT Sans"/>
                  <a:sym typeface="PT Sans"/>
                </a:rPr>
                <a:t>Biểu đồ cho thấy không có mối quan hệ rõ ràng giữa khối lượng và hành tinh quê hương của các nhân vật, và các nhân vật có khối lượng và hành tinh quê hương đa dạng.</a:t>
              </a:r>
            </a:p>
          </p:txBody>
        </p:sp>
      </p:grpSp>
      <p:grpSp>
        <p:nvGrpSpPr>
          <p:cNvPr name="Group 8" id="8"/>
          <p:cNvGrpSpPr/>
          <p:nvPr/>
        </p:nvGrpSpPr>
        <p:grpSpPr>
          <a:xfrm rot="0">
            <a:off x="1532999" y="7468492"/>
            <a:ext cx="7364808" cy="1971650"/>
            <a:chOff x="0" y="0"/>
            <a:chExt cx="9819744" cy="2628866"/>
          </a:xfrm>
        </p:grpSpPr>
        <p:sp>
          <p:nvSpPr>
            <p:cNvPr name="TextBox 9" id="9"/>
            <p:cNvSpPr txBox="true"/>
            <p:nvPr/>
          </p:nvSpPr>
          <p:spPr>
            <a:xfrm rot="0">
              <a:off x="0" y="-19050"/>
              <a:ext cx="4458101" cy="579459"/>
            </a:xfrm>
            <a:prstGeom prst="rect">
              <a:avLst/>
            </a:prstGeom>
          </p:spPr>
          <p:txBody>
            <a:bodyPr anchor="t" rtlCol="false" tIns="0" lIns="0" bIns="0" rIns="0">
              <a:spAutoFit/>
            </a:bodyPr>
            <a:lstStyle/>
            <a:p>
              <a:pPr algn="l">
                <a:lnSpc>
                  <a:spcPts val="3505"/>
                </a:lnSpc>
              </a:pPr>
              <a:r>
                <a:rPr lang="en-US" sz="2803">
                  <a:solidFill>
                    <a:srgbClr val="2D4DF2"/>
                  </a:solidFill>
                  <a:latin typeface="Nunito Bold"/>
                  <a:ea typeface="Nunito Bold"/>
                  <a:cs typeface="Nunito Bold"/>
                  <a:sym typeface="Nunito Bold"/>
                </a:rPr>
                <a:t>Phân bố</a:t>
              </a:r>
            </a:p>
          </p:txBody>
        </p:sp>
        <p:sp>
          <p:nvSpPr>
            <p:cNvPr name="TextBox 10" id="10"/>
            <p:cNvSpPr txBox="true"/>
            <p:nvPr/>
          </p:nvSpPr>
          <p:spPr>
            <a:xfrm rot="0">
              <a:off x="0" y="790084"/>
              <a:ext cx="9819744" cy="1838782"/>
            </a:xfrm>
            <a:prstGeom prst="rect">
              <a:avLst/>
            </a:prstGeom>
          </p:spPr>
          <p:txBody>
            <a:bodyPr anchor="t" rtlCol="false" tIns="0" lIns="0" bIns="0" rIns="0">
              <a:spAutoFit/>
            </a:bodyPr>
            <a:lstStyle/>
            <a:p>
              <a:pPr algn="just">
                <a:lnSpc>
                  <a:spcPts val="3809"/>
                </a:lnSpc>
              </a:pPr>
              <a:r>
                <a:rPr lang="en-US" sz="2379">
                  <a:solidFill>
                    <a:srgbClr val="00002E"/>
                  </a:solidFill>
                  <a:latin typeface="PT Sans"/>
                  <a:ea typeface="PT Sans"/>
                  <a:cs typeface="PT Sans"/>
                  <a:sym typeface="PT Sans"/>
                </a:rPr>
                <a:t>Biểu đồ trên</a:t>
              </a:r>
              <a:r>
                <a:rPr lang="en-US" sz="2379">
                  <a:solidFill>
                    <a:srgbClr val="00002E"/>
                  </a:solidFill>
                  <a:latin typeface="PT Sans"/>
                  <a:ea typeface="PT Sans"/>
                  <a:cs typeface="PT Sans"/>
                  <a:sym typeface="PT Sans"/>
                </a:rPr>
                <a:t> là một biểu đồ scatter biểu thị sự phân bố của các nhân vật trong vũ trụ Star Wars dựa trên khối lượng và hành tinh quê hương của họ.</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694295" y="1269859"/>
            <a:ext cx="14899411" cy="5428973"/>
          </a:xfrm>
          <a:custGeom>
            <a:avLst/>
            <a:gdLst/>
            <a:ahLst/>
            <a:cxnLst/>
            <a:rect r="r" b="b" t="t" l="l"/>
            <a:pathLst>
              <a:path h="5428973" w="14899411">
                <a:moveTo>
                  <a:pt x="0" y="0"/>
                </a:moveTo>
                <a:lnTo>
                  <a:pt x="14899410" y="0"/>
                </a:lnTo>
                <a:lnTo>
                  <a:pt x="14899410" y="5428973"/>
                </a:lnTo>
                <a:lnTo>
                  <a:pt x="0" y="5428973"/>
                </a:lnTo>
                <a:lnTo>
                  <a:pt x="0" y="0"/>
                </a:lnTo>
                <a:close/>
              </a:path>
            </a:pathLst>
          </a:custGeom>
          <a:blipFill>
            <a:blip r:embed="rId4"/>
            <a:stretch>
              <a:fillRect l="0" t="0" r="0" b="0"/>
            </a:stretch>
          </a:blipFill>
        </p:spPr>
      </p:sp>
      <p:sp>
        <p:nvSpPr>
          <p:cNvPr name="TextBox 4" id="4"/>
          <p:cNvSpPr txBox="true"/>
          <p:nvPr/>
        </p:nvSpPr>
        <p:spPr>
          <a:xfrm rot="0">
            <a:off x="1019710" y="140462"/>
            <a:ext cx="16878816"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so sánh hành tinh quê hương và năm sinh</a:t>
            </a:r>
          </a:p>
        </p:txBody>
      </p:sp>
      <p:grpSp>
        <p:nvGrpSpPr>
          <p:cNvPr name="Group 5" id="5"/>
          <p:cNvGrpSpPr/>
          <p:nvPr/>
        </p:nvGrpSpPr>
        <p:grpSpPr>
          <a:xfrm rot="0">
            <a:off x="9459118" y="7468492"/>
            <a:ext cx="7611001" cy="1966119"/>
            <a:chOff x="0" y="0"/>
            <a:chExt cx="10148001" cy="2621492"/>
          </a:xfrm>
        </p:grpSpPr>
        <p:sp>
          <p:nvSpPr>
            <p:cNvPr name="TextBox 6" id="6"/>
            <p:cNvSpPr txBox="true"/>
            <p:nvPr/>
          </p:nvSpPr>
          <p:spPr>
            <a:xfrm rot="0">
              <a:off x="0" y="-19050"/>
              <a:ext cx="4458101" cy="579459"/>
            </a:xfrm>
            <a:prstGeom prst="rect">
              <a:avLst/>
            </a:prstGeom>
          </p:spPr>
          <p:txBody>
            <a:bodyPr anchor="t" rtlCol="false" tIns="0" lIns="0" bIns="0" rIns="0">
              <a:spAutoFit/>
            </a:bodyPr>
            <a:lstStyle/>
            <a:p>
              <a:pPr algn="l">
                <a:lnSpc>
                  <a:spcPts val="3505"/>
                </a:lnSpc>
              </a:pPr>
              <a:r>
                <a:rPr lang="en-US" sz="2803">
                  <a:solidFill>
                    <a:srgbClr val="015F98"/>
                  </a:solidFill>
                  <a:latin typeface="Nunito Bold"/>
                  <a:ea typeface="Nunito Bold"/>
                  <a:cs typeface="Nunito Bold"/>
                  <a:sym typeface="Nunito Bold"/>
                </a:rPr>
                <a:t>Kết quả</a:t>
              </a:r>
            </a:p>
          </p:txBody>
        </p:sp>
        <p:sp>
          <p:nvSpPr>
            <p:cNvPr name="TextBox 7" id="7"/>
            <p:cNvSpPr txBox="true"/>
            <p:nvPr/>
          </p:nvSpPr>
          <p:spPr>
            <a:xfrm rot="0">
              <a:off x="0" y="782659"/>
              <a:ext cx="10148001" cy="1838833"/>
            </a:xfrm>
            <a:prstGeom prst="rect">
              <a:avLst/>
            </a:prstGeom>
          </p:spPr>
          <p:txBody>
            <a:bodyPr anchor="t" rtlCol="false" tIns="0" lIns="0" bIns="0" rIns="0">
              <a:spAutoFit/>
            </a:bodyPr>
            <a:lstStyle/>
            <a:p>
              <a:pPr algn="l">
                <a:lnSpc>
                  <a:spcPts val="3813"/>
                </a:lnSpc>
              </a:pPr>
              <a:r>
                <a:rPr lang="en-US" sz="2383">
                  <a:solidFill>
                    <a:srgbClr val="00002E"/>
                  </a:solidFill>
                  <a:latin typeface="PT Sans"/>
                  <a:ea typeface="PT Sans"/>
                  <a:cs typeface="PT Sans"/>
                  <a:sym typeface="PT Sans"/>
                </a:rPr>
                <a:t>Biểu đồ cho thấy không có mối quan hệ rõ ràng giữa hành tinh quê hương và năm sinh của các nhân vật, và các nhân vật có năm sinh và hành tinh quê hương đa dạng.</a:t>
              </a:r>
            </a:p>
          </p:txBody>
        </p:sp>
      </p:grpSp>
      <p:grpSp>
        <p:nvGrpSpPr>
          <p:cNvPr name="Group 8" id="8"/>
          <p:cNvGrpSpPr/>
          <p:nvPr/>
        </p:nvGrpSpPr>
        <p:grpSpPr>
          <a:xfrm rot="0">
            <a:off x="1532999" y="7468492"/>
            <a:ext cx="7611001" cy="1966310"/>
            <a:chOff x="0" y="0"/>
            <a:chExt cx="10148001" cy="2621747"/>
          </a:xfrm>
        </p:grpSpPr>
        <p:sp>
          <p:nvSpPr>
            <p:cNvPr name="TextBox 9" id="9"/>
            <p:cNvSpPr txBox="true"/>
            <p:nvPr/>
          </p:nvSpPr>
          <p:spPr>
            <a:xfrm rot="0">
              <a:off x="0" y="-19050"/>
              <a:ext cx="4458101" cy="579459"/>
            </a:xfrm>
            <a:prstGeom prst="rect">
              <a:avLst/>
            </a:prstGeom>
          </p:spPr>
          <p:txBody>
            <a:bodyPr anchor="t" rtlCol="false" tIns="0" lIns="0" bIns="0" rIns="0">
              <a:spAutoFit/>
            </a:bodyPr>
            <a:lstStyle/>
            <a:p>
              <a:pPr algn="l">
                <a:lnSpc>
                  <a:spcPts val="3505"/>
                </a:lnSpc>
              </a:pPr>
              <a:r>
                <a:rPr lang="en-US" sz="2803">
                  <a:solidFill>
                    <a:srgbClr val="2D4DF2"/>
                  </a:solidFill>
                  <a:latin typeface="Nunito Bold"/>
                  <a:ea typeface="Nunito Bold"/>
                  <a:cs typeface="Nunito Bold"/>
                  <a:sym typeface="Nunito Bold"/>
                </a:rPr>
                <a:t>Phân bố</a:t>
              </a:r>
            </a:p>
          </p:txBody>
        </p:sp>
        <p:sp>
          <p:nvSpPr>
            <p:cNvPr name="TextBox 10" id="10"/>
            <p:cNvSpPr txBox="true"/>
            <p:nvPr/>
          </p:nvSpPr>
          <p:spPr>
            <a:xfrm rot="0">
              <a:off x="0" y="782659"/>
              <a:ext cx="10148001" cy="1839089"/>
            </a:xfrm>
            <a:prstGeom prst="rect">
              <a:avLst/>
            </a:prstGeom>
          </p:spPr>
          <p:txBody>
            <a:bodyPr anchor="t" rtlCol="false" tIns="0" lIns="0" bIns="0" rIns="0">
              <a:spAutoFit/>
            </a:bodyPr>
            <a:lstStyle/>
            <a:p>
              <a:pPr algn="just">
                <a:lnSpc>
                  <a:spcPts val="3807"/>
                </a:lnSpc>
              </a:pPr>
              <a:r>
                <a:rPr lang="en-US" sz="2379">
                  <a:solidFill>
                    <a:srgbClr val="00002E"/>
                  </a:solidFill>
                  <a:latin typeface="PT Sans"/>
                  <a:ea typeface="PT Sans"/>
                  <a:cs typeface="PT Sans"/>
                  <a:sym typeface="PT Sans"/>
                </a:rPr>
                <a:t>Hình ảnh 14 là biểu đồ scatter minh họa sự phân bố của các nhân vật trong vũ trụ Star Wars dựa trên hành tinh quê hương và năm sinh của họ.</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descr="preencoded.png"/>
          <p:cNvSpPr/>
          <p:nvPr/>
        </p:nvSpPr>
        <p:spPr>
          <a:xfrm flipH="false" flipV="false" rot="0">
            <a:off x="0" y="0"/>
            <a:ext cx="18288000" cy="3963918"/>
          </a:xfrm>
          <a:custGeom>
            <a:avLst/>
            <a:gdLst/>
            <a:ahLst/>
            <a:cxnLst/>
            <a:rect r="r" b="b" t="t" l="l"/>
            <a:pathLst>
              <a:path h="3963918" w="18288000">
                <a:moveTo>
                  <a:pt x="0" y="0"/>
                </a:moveTo>
                <a:lnTo>
                  <a:pt x="18288000" y="0"/>
                </a:lnTo>
                <a:lnTo>
                  <a:pt x="18288000" y="3963918"/>
                </a:lnTo>
                <a:lnTo>
                  <a:pt x="0" y="3963918"/>
                </a:lnTo>
                <a:lnTo>
                  <a:pt x="0" y="0"/>
                </a:lnTo>
                <a:close/>
              </a:path>
            </a:pathLst>
          </a:custGeom>
          <a:blipFill>
            <a:blip r:embed="rId4"/>
            <a:stretch>
              <a:fillRect l="-1377" t="0" r="-1377" b="0"/>
            </a:stretch>
          </a:blipFill>
        </p:spPr>
      </p:sp>
      <p:sp>
        <p:nvSpPr>
          <p:cNvPr name="TextBox 4" id="4"/>
          <p:cNvSpPr txBox="true"/>
          <p:nvPr/>
        </p:nvSpPr>
        <p:spPr>
          <a:xfrm rot="0">
            <a:off x="1349321" y="4536084"/>
            <a:ext cx="12694771" cy="1830514"/>
          </a:xfrm>
          <a:prstGeom prst="rect">
            <a:avLst/>
          </a:prstGeom>
        </p:spPr>
        <p:txBody>
          <a:bodyPr anchor="t" rtlCol="false" tIns="0" lIns="0" bIns="0" rIns="0">
            <a:spAutoFit/>
          </a:bodyPr>
          <a:lstStyle/>
          <a:p>
            <a:pPr algn="l">
              <a:lnSpc>
                <a:spcPts val="7147"/>
              </a:lnSpc>
            </a:pPr>
            <a:r>
              <a:rPr lang="en-US" sz="5717" spc="-113">
                <a:solidFill>
                  <a:srgbClr val="000000"/>
                </a:solidFill>
                <a:latin typeface="Arimo Bold"/>
                <a:ea typeface="Arimo Bold"/>
                <a:cs typeface="Arimo Bold"/>
                <a:sym typeface="Arimo Bold"/>
              </a:rPr>
              <a:t>Trực quan hóa dữ liệu (Data Visualization)</a:t>
            </a:r>
          </a:p>
        </p:txBody>
      </p:sp>
      <p:sp>
        <p:nvSpPr>
          <p:cNvPr name="TextBox 5" id="5"/>
          <p:cNvSpPr txBox="true"/>
          <p:nvPr/>
        </p:nvSpPr>
        <p:spPr>
          <a:xfrm rot="0">
            <a:off x="1302306" y="6538049"/>
            <a:ext cx="4900196" cy="952945"/>
          </a:xfrm>
          <a:prstGeom prst="rect">
            <a:avLst/>
          </a:prstGeom>
        </p:spPr>
        <p:txBody>
          <a:bodyPr anchor="t" rtlCol="false" tIns="0" lIns="0" bIns="0" rIns="0">
            <a:spAutoFit/>
          </a:bodyPr>
          <a:lstStyle/>
          <a:p>
            <a:pPr algn="l">
              <a:lnSpc>
                <a:spcPts val="3887"/>
              </a:lnSpc>
            </a:pPr>
            <a:r>
              <a:rPr lang="en-US" sz="2429" spc="-48">
                <a:solidFill>
                  <a:srgbClr val="272525"/>
                </a:solidFill>
                <a:latin typeface="Arimo"/>
                <a:ea typeface="Arimo"/>
                <a:cs typeface="Arimo"/>
                <a:sym typeface="Arimo"/>
              </a:rPr>
              <a:t>Sử dụng hình ảnh để trình bày dữ liệu</a:t>
            </a:r>
          </a:p>
        </p:txBody>
      </p:sp>
      <p:grpSp>
        <p:nvGrpSpPr>
          <p:cNvPr name="Group 6" id="6"/>
          <p:cNvGrpSpPr/>
          <p:nvPr/>
        </p:nvGrpSpPr>
        <p:grpSpPr>
          <a:xfrm rot="0">
            <a:off x="1201341" y="7775525"/>
            <a:ext cx="5001161" cy="1542483"/>
            <a:chOff x="0" y="0"/>
            <a:chExt cx="6668215" cy="2056644"/>
          </a:xfrm>
        </p:grpSpPr>
        <p:grpSp>
          <p:nvGrpSpPr>
            <p:cNvPr name="Group 7" id="7"/>
            <p:cNvGrpSpPr/>
            <p:nvPr/>
          </p:nvGrpSpPr>
          <p:grpSpPr>
            <a:xfrm rot="0">
              <a:off x="0" y="0"/>
              <a:ext cx="951112" cy="951112"/>
              <a:chOff x="0" y="0"/>
              <a:chExt cx="951112" cy="951112"/>
            </a:xfrm>
          </p:grpSpPr>
          <p:sp>
            <p:nvSpPr>
              <p:cNvPr name="Freeform 8" id="8"/>
              <p:cNvSpPr/>
              <p:nvPr/>
            </p:nvSpPr>
            <p:spPr>
              <a:xfrm flipH="false" flipV="false" rot="0">
                <a:off x="12700" y="12700"/>
                <a:ext cx="925703" cy="925703"/>
              </a:xfrm>
              <a:custGeom>
                <a:avLst/>
                <a:gdLst/>
                <a:ahLst/>
                <a:cxnLst/>
                <a:rect r="r" b="b" t="t" l="l"/>
                <a:pathLst>
                  <a:path h="925703" w="925703">
                    <a:moveTo>
                      <a:pt x="0" y="185166"/>
                    </a:moveTo>
                    <a:cubicBezTo>
                      <a:pt x="0" y="82931"/>
                      <a:pt x="82931" y="0"/>
                      <a:pt x="185166" y="0"/>
                    </a:cubicBezTo>
                    <a:lnTo>
                      <a:pt x="740537" y="0"/>
                    </a:lnTo>
                    <a:cubicBezTo>
                      <a:pt x="842772" y="0"/>
                      <a:pt x="925703" y="82931"/>
                      <a:pt x="925703" y="185166"/>
                    </a:cubicBezTo>
                    <a:lnTo>
                      <a:pt x="925703" y="740537"/>
                    </a:lnTo>
                    <a:cubicBezTo>
                      <a:pt x="925703" y="842772"/>
                      <a:pt x="842772" y="925703"/>
                      <a:pt x="740537" y="925703"/>
                    </a:cubicBezTo>
                    <a:lnTo>
                      <a:pt x="185166" y="925703"/>
                    </a:lnTo>
                    <a:cubicBezTo>
                      <a:pt x="82931" y="925703"/>
                      <a:pt x="0" y="842772"/>
                      <a:pt x="0" y="740537"/>
                    </a:cubicBezTo>
                    <a:close/>
                  </a:path>
                </a:pathLst>
              </a:custGeom>
              <a:solidFill>
                <a:srgbClr val="F0D4F7"/>
              </a:solidFill>
            </p:spPr>
          </p:sp>
          <p:sp>
            <p:nvSpPr>
              <p:cNvPr name="Freeform 9" id="9"/>
              <p:cNvSpPr/>
              <p:nvPr/>
            </p:nvSpPr>
            <p:spPr>
              <a:xfrm flipH="false" flipV="false" rot="0">
                <a:off x="0" y="0"/>
                <a:ext cx="951103" cy="951103"/>
              </a:xfrm>
              <a:custGeom>
                <a:avLst/>
                <a:gdLst/>
                <a:ahLst/>
                <a:cxnLst/>
                <a:rect r="r" b="b" t="t" l="l"/>
                <a:pathLst>
                  <a:path h="951103" w="951103">
                    <a:moveTo>
                      <a:pt x="0" y="197866"/>
                    </a:moveTo>
                    <a:cubicBezTo>
                      <a:pt x="0" y="88646"/>
                      <a:pt x="88646" y="0"/>
                      <a:pt x="197866" y="0"/>
                    </a:cubicBezTo>
                    <a:lnTo>
                      <a:pt x="753237" y="0"/>
                    </a:lnTo>
                    <a:lnTo>
                      <a:pt x="753237" y="12700"/>
                    </a:lnTo>
                    <a:lnTo>
                      <a:pt x="753237" y="0"/>
                    </a:lnTo>
                    <a:lnTo>
                      <a:pt x="753237" y="12700"/>
                    </a:lnTo>
                    <a:lnTo>
                      <a:pt x="753237" y="0"/>
                    </a:lnTo>
                    <a:cubicBezTo>
                      <a:pt x="862457" y="0"/>
                      <a:pt x="951103" y="88646"/>
                      <a:pt x="951103" y="197866"/>
                    </a:cubicBezTo>
                    <a:lnTo>
                      <a:pt x="938403" y="197866"/>
                    </a:lnTo>
                    <a:lnTo>
                      <a:pt x="951103" y="197866"/>
                    </a:lnTo>
                    <a:lnTo>
                      <a:pt x="951103" y="753237"/>
                    </a:lnTo>
                    <a:lnTo>
                      <a:pt x="938403" y="753237"/>
                    </a:lnTo>
                    <a:lnTo>
                      <a:pt x="951103" y="753237"/>
                    </a:lnTo>
                    <a:cubicBezTo>
                      <a:pt x="951103" y="862457"/>
                      <a:pt x="862457" y="951103"/>
                      <a:pt x="753237" y="951103"/>
                    </a:cubicBezTo>
                    <a:lnTo>
                      <a:pt x="753237" y="938403"/>
                    </a:lnTo>
                    <a:lnTo>
                      <a:pt x="753237" y="951103"/>
                    </a:lnTo>
                    <a:lnTo>
                      <a:pt x="197866" y="951103"/>
                    </a:lnTo>
                    <a:lnTo>
                      <a:pt x="197866" y="938403"/>
                    </a:lnTo>
                    <a:lnTo>
                      <a:pt x="197866" y="951103"/>
                    </a:lnTo>
                    <a:cubicBezTo>
                      <a:pt x="88646" y="951103"/>
                      <a:pt x="0" y="862584"/>
                      <a:pt x="0" y="753237"/>
                    </a:cubicBezTo>
                    <a:lnTo>
                      <a:pt x="0" y="197866"/>
                    </a:lnTo>
                    <a:lnTo>
                      <a:pt x="12700" y="197866"/>
                    </a:lnTo>
                    <a:lnTo>
                      <a:pt x="0" y="197866"/>
                    </a:lnTo>
                    <a:moveTo>
                      <a:pt x="25400" y="197866"/>
                    </a:moveTo>
                    <a:lnTo>
                      <a:pt x="25400" y="753237"/>
                    </a:lnTo>
                    <a:lnTo>
                      <a:pt x="12700" y="753237"/>
                    </a:lnTo>
                    <a:lnTo>
                      <a:pt x="25400" y="753237"/>
                    </a:lnTo>
                    <a:cubicBezTo>
                      <a:pt x="25400" y="848487"/>
                      <a:pt x="102616" y="925703"/>
                      <a:pt x="197866" y="925703"/>
                    </a:cubicBezTo>
                    <a:lnTo>
                      <a:pt x="753237" y="925703"/>
                    </a:lnTo>
                    <a:cubicBezTo>
                      <a:pt x="848487" y="925703"/>
                      <a:pt x="925703" y="848487"/>
                      <a:pt x="925703" y="753237"/>
                    </a:cubicBezTo>
                    <a:lnTo>
                      <a:pt x="925703" y="197866"/>
                    </a:lnTo>
                    <a:cubicBezTo>
                      <a:pt x="925703" y="102616"/>
                      <a:pt x="848487" y="25400"/>
                      <a:pt x="753237" y="25400"/>
                    </a:cubicBezTo>
                    <a:lnTo>
                      <a:pt x="197866" y="25400"/>
                    </a:lnTo>
                    <a:lnTo>
                      <a:pt x="197866" y="12700"/>
                    </a:lnTo>
                    <a:lnTo>
                      <a:pt x="197866" y="25400"/>
                    </a:lnTo>
                    <a:cubicBezTo>
                      <a:pt x="102616" y="25400"/>
                      <a:pt x="25400" y="102616"/>
                      <a:pt x="25400" y="197866"/>
                    </a:cubicBezTo>
                    <a:close/>
                  </a:path>
                </a:pathLst>
              </a:custGeom>
              <a:solidFill>
                <a:srgbClr val="D6BADD"/>
              </a:solidFill>
            </p:spPr>
          </p:sp>
        </p:grpSp>
        <p:sp>
          <p:nvSpPr>
            <p:cNvPr name="TextBox 10" id="10"/>
            <p:cNvSpPr txBox="true"/>
            <p:nvPr/>
          </p:nvSpPr>
          <p:spPr>
            <a:xfrm rot="0">
              <a:off x="237838" y="188949"/>
              <a:ext cx="475436" cy="640038"/>
            </a:xfrm>
            <a:prstGeom prst="rect">
              <a:avLst/>
            </a:prstGeom>
          </p:spPr>
          <p:txBody>
            <a:bodyPr anchor="t" rtlCol="false" tIns="0" lIns="0" bIns="0" rIns="0">
              <a:spAutoFit/>
            </a:bodyPr>
            <a:lstStyle/>
            <a:p>
              <a:pPr algn="ctr">
                <a:lnSpc>
                  <a:spcPts val="3429"/>
                </a:lnSpc>
              </a:pPr>
              <a:r>
                <a:rPr lang="en-US" sz="3429" spc="-68">
                  <a:solidFill>
                    <a:srgbClr val="272525"/>
                  </a:solidFill>
                  <a:latin typeface="Arimo Bold"/>
                  <a:ea typeface="Arimo Bold"/>
                  <a:cs typeface="Arimo Bold"/>
                  <a:sym typeface="Arimo Bold"/>
                </a:rPr>
                <a:t>1</a:t>
              </a:r>
            </a:p>
          </p:txBody>
        </p:sp>
        <p:sp>
          <p:nvSpPr>
            <p:cNvPr name="TextBox 11" id="11"/>
            <p:cNvSpPr txBox="true"/>
            <p:nvPr/>
          </p:nvSpPr>
          <p:spPr>
            <a:xfrm rot="0">
              <a:off x="1471692" y="45085"/>
              <a:ext cx="4597043" cy="511890"/>
            </a:xfrm>
            <a:prstGeom prst="rect">
              <a:avLst/>
            </a:prstGeom>
          </p:spPr>
          <p:txBody>
            <a:bodyPr anchor="t" rtlCol="false" tIns="0" lIns="0" bIns="0" rIns="0">
              <a:spAutoFit/>
            </a:bodyPr>
            <a:lstStyle/>
            <a:p>
              <a:pPr algn="l">
                <a:lnSpc>
                  <a:spcPts val="3573"/>
                </a:lnSpc>
              </a:pPr>
              <a:r>
                <a:rPr lang="en-US" sz="2858" spc="-57">
                  <a:solidFill>
                    <a:srgbClr val="272525"/>
                  </a:solidFill>
                  <a:latin typeface="Arimo Bold"/>
                  <a:ea typeface="Arimo Bold"/>
                  <a:cs typeface="Arimo Bold"/>
                  <a:sym typeface="Arimo Bold"/>
                </a:rPr>
                <a:t>Hiểu rõ hơn</a:t>
              </a:r>
            </a:p>
          </p:txBody>
        </p:sp>
        <p:sp>
          <p:nvSpPr>
            <p:cNvPr name="TextBox 12" id="12"/>
            <p:cNvSpPr txBox="true"/>
            <p:nvPr/>
          </p:nvSpPr>
          <p:spPr>
            <a:xfrm rot="0">
              <a:off x="1471692" y="820977"/>
              <a:ext cx="5196523" cy="1235668"/>
            </a:xfrm>
            <a:prstGeom prst="rect">
              <a:avLst/>
            </a:prstGeom>
          </p:spPr>
          <p:txBody>
            <a:bodyPr anchor="t" rtlCol="false" tIns="0" lIns="0" bIns="0" rIns="0">
              <a:spAutoFit/>
            </a:bodyPr>
            <a:lstStyle/>
            <a:p>
              <a:pPr algn="l">
                <a:lnSpc>
                  <a:spcPts val="3887"/>
                </a:lnSpc>
              </a:pPr>
              <a:r>
                <a:rPr lang="en-US" sz="2429" spc="-48">
                  <a:solidFill>
                    <a:srgbClr val="272525"/>
                  </a:solidFill>
                  <a:latin typeface="Arimo"/>
                  <a:ea typeface="Arimo"/>
                  <a:cs typeface="Arimo"/>
                  <a:sym typeface="Arimo"/>
                </a:rPr>
                <a:t>Dễ dàng xử lý dữ liệu phức tạp</a:t>
              </a:r>
            </a:p>
          </p:txBody>
        </p:sp>
      </p:grpSp>
      <p:grpSp>
        <p:nvGrpSpPr>
          <p:cNvPr name="Group 13" id="13"/>
          <p:cNvGrpSpPr/>
          <p:nvPr/>
        </p:nvGrpSpPr>
        <p:grpSpPr>
          <a:xfrm rot="0">
            <a:off x="6592937" y="7775525"/>
            <a:ext cx="5001161" cy="1056708"/>
            <a:chOff x="0" y="0"/>
            <a:chExt cx="6668215" cy="1408944"/>
          </a:xfrm>
        </p:grpSpPr>
        <p:grpSp>
          <p:nvGrpSpPr>
            <p:cNvPr name="Group 14" id="14"/>
            <p:cNvGrpSpPr/>
            <p:nvPr/>
          </p:nvGrpSpPr>
          <p:grpSpPr>
            <a:xfrm rot="0">
              <a:off x="0" y="0"/>
              <a:ext cx="951112" cy="951112"/>
              <a:chOff x="0" y="0"/>
              <a:chExt cx="951112" cy="951112"/>
            </a:xfrm>
          </p:grpSpPr>
          <p:sp>
            <p:nvSpPr>
              <p:cNvPr name="Freeform 15" id="15"/>
              <p:cNvSpPr/>
              <p:nvPr/>
            </p:nvSpPr>
            <p:spPr>
              <a:xfrm flipH="false" flipV="false" rot="0">
                <a:off x="12700" y="12700"/>
                <a:ext cx="925703" cy="925703"/>
              </a:xfrm>
              <a:custGeom>
                <a:avLst/>
                <a:gdLst/>
                <a:ahLst/>
                <a:cxnLst/>
                <a:rect r="r" b="b" t="t" l="l"/>
                <a:pathLst>
                  <a:path h="925703" w="925703">
                    <a:moveTo>
                      <a:pt x="0" y="185166"/>
                    </a:moveTo>
                    <a:cubicBezTo>
                      <a:pt x="0" y="82931"/>
                      <a:pt x="82931" y="0"/>
                      <a:pt x="185166" y="0"/>
                    </a:cubicBezTo>
                    <a:lnTo>
                      <a:pt x="740537" y="0"/>
                    </a:lnTo>
                    <a:cubicBezTo>
                      <a:pt x="842772" y="0"/>
                      <a:pt x="925703" y="82931"/>
                      <a:pt x="925703" y="185166"/>
                    </a:cubicBezTo>
                    <a:lnTo>
                      <a:pt x="925703" y="740537"/>
                    </a:lnTo>
                    <a:cubicBezTo>
                      <a:pt x="925703" y="842772"/>
                      <a:pt x="842772" y="925703"/>
                      <a:pt x="740537" y="925703"/>
                    </a:cubicBezTo>
                    <a:lnTo>
                      <a:pt x="185166" y="925703"/>
                    </a:lnTo>
                    <a:cubicBezTo>
                      <a:pt x="82931" y="925703"/>
                      <a:pt x="0" y="842772"/>
                      <a:pt x="0" y="740537"/>
                    </a:cubicBezTo>
                    <a:close/>
                  </a:path>
                </a:pathLst>
              </a:custGeom>
              <a:solidFill>
                <a:srgbClr val="F0D4F7"/>
              </a:solidFill>
            </p:spPr>
          </p:sp>
          <p:sp>
            <p:nvSpPr>
              <p:cNvPr name="Freeform 16" id="16"/>
              <p:cNvSpPr/>
              <p:nvPr/>
            </p:nvSpPr>
            <p:spPr>
              <a:xfrm flipH="false" flipV="false" rot="0">
                <a:off x="0" y="0"/>
                <a:ext cx="951103" cy="951103"/>
              </a:xfrm>
              <a:custGeom>
                <a:avLst/>
                <a:gdLst/>
                <a:ahLst/>
                <a:cxnLst/>
                <a:rect r="r" b="b" t="t" l="l"/>
                <a:pathLst>
                  <a:path h="951103" w="951103">
                    <a:moveTo>
                      <a:pt x="0" y="197866"/>
                    </a:moveTo>
                    <a:cubicBezTo>
                      <a:pt x="0" y="88646"/>
                      <a:pt x="88646" y="0"/>
                      <a:pt x="197866" y="0"/>
                    </a:cubicBezTo>
                    <a:lnTo>
                      <a:pt x="753237" y="0"/>
                    </a:lnTo>
                    <a:lnTo>
                      <a:pt x="753237" y="12700"/>
                    </a:lnTo>
                    <a:lnTo>
                      <a:pt x="753237" y="0"/>
                    </a:lnTo>
                    <a:lnTo>
                      <a:pt x="753237" y="12700"/>
                    </a:lnTo>
                    <a:lnTo>
                      <a:pt x="753237" y="0"/>
                    </a:lnTo>
                    <a:cubicBezTo>
                      <a:pt x="862457" y="0"/>
                      <a:pt x="951103" y="88646"/>
                      <a:pt x="951103" y="197866"/>
                    </a:cubicBezTo>
                    <a:lnTo>
                      <a:pt x="938403" y="197866"/>
                    </a:lnTo>
                    <a:lnTo>
                      <a:pt x="951103" y="197866"/>
                    </a:lnTo>
                    <a:lnTo>
                      <a:pt x="951103" y="753237"/>
                    </a:lnTo>
                    <a:lnTo>
                      <a:pt x="938403" y="753237"/>
                    </a:lnTo>
                    <a:lnTo>
                      <a:pt x="951103" y="753237"/>
                    </a:lnTo>
                    <a:cubicBezTo>
                      <a:pt x="951103" y="862457"/>
                      <a:pt x="862457" y="951103"/>
                      <a:pt x="753237" y="951103"/>
                    </a:cubicBezTo>
                    <a:lnTo>
                      <a:pt x="753237" y="938403"/>
                    </a:lnTo>
                    <a:lnTo>
                      <a:pt x="753237" y="951103"/>
                    </a:lnTo>
                    <a:lnTo>
                      <a:pt x="197866" y="951103"/>
                    </a:lnTo>
                    <a:lnTo>
                      <a:pt x="197866" y="938403"/>
                    </a:lnTo>
                    <a:lnTo>
                      <a:pt x="197866" y="951103"/>
                    </a:lnTo>
                    <a:cubicBezTo>
                      <a:pt x="88646" y="951103"/>
                      <a:pt x="0" y="862584"/>
                      <a:pt x="0" y="753237"/>
                    </a:cubicBezTo>
                    <a:lnTo>
                      <a:pt x="0" y="197866"/>
                    </a:lnTo>
                    <a:lnTo>
                      <a:pt x="12700" y="197866"/>
                    </a:lnTo>
                    <a:lnTo>
                      <a:pt x="0" y="197866"/>
                    </a:lnTo>
                    <a:moveTo>
                      <a:pt x="25400" y="197866"/>
                    </a:moveTo>
                    <a:lnTo>
                      <a:pt x="25400" y="753237"/>
                    </a:lnTo>
                    <a:lnTo>
                      <a:pt x="12700" y="753237"/>
                    </a:lnTo>
                    <a:lnTo>
                      <a:pt x="25400" y="753237"/>
                    </a:lnTo>
                    <a:cubicBezTo>
                      <a:pt x="25400" y="848487"/>
                      <a:pt x="102616" y="925703"/>
                      <a:pt x="197866" y="925703"/>
                    </a:cubicBezTo>
                    <a:lnTo>
                      <a:pt x="753237" y="925703"/>
                    </a:lnTo>
                    <a:cubicBezTo>
                      <a:pt x="848487" y="925703"/>
                      <a:pt x="925703" y="848487"/>
                      <a:pt x="925703" y="753237"/>
                    </a:cubicBezTo>
                    <a:lnTo>
                      <a:pt x="925703" y="197866"/>
                    </a:lnTo>
                    <a:cubicBezTo>
                      <a:pt x="925703" y="102616"/>
                      <a:pt x="848487" y="25400"/>
                      <a:pt x="753237" y="25400"/>
                    </a:cubicBezTo>
                    <a:lnTo>
                      <a:pt x="197866" y="25400"/>
                    </a:lnTo>
                    <a:lnTo>
                      <a:pt x="197866" y="12700"/>
                    </a:lnTo>
                    <a:lnTo>
                      <a:pt x="197866" y="25400"/>
                    </a:lnTo>
                    <a:cubicBezTo>
                      <a:pt x="102616" y="25400"/>
                      <a:pt x="25400" y="102616"/>
                      <a:pt x="25400" y="197866"/>
                    </a:cubicBezTo>
                    <a:close/>
                  </a:path>
                </a:pathLst>
              </a:custGeom>
              <a:solidFill>
                <a:srgbClr val="D6BADD"/>
              </a:solidFill>
            </p:spPr>
          </p:sp>
        </p:grpSp>
        <p:sp>
          <p:nvSpPr>
            <p:cNvPr name="TextBox 17" id="17"/>
            <p:cNvSpPr txBox="true"/>
            <p:nvPr/>
          </p:nvSpPr>
          <p:spPr>
            <a:xfrm rot="0">
              <a:off x="219015" y="179350"/>
              <a:ext cx="513082" cy="640038"/>
            </a:xfrm>
            <a:prstGeom prst="rect">
              <a:avLst/>
            </a:prstGeom>
          </p:spPr>
          <p:txBody>
            <a:bodyPr anchor="t" rtlCol="false" tIns="0" lIns="0" bIns="0" rIns="0">
              <a:spAutoFit/>
            </a:bodyPr>
            <a:lstStyle/>
            <a:p>
              <a:pPr algn="ctr">
                <a:lnSpc>
                  <a:spcPts val="3429"/>
                </a:lnSpc>
              </a:pPr>
              <a:r>
                <a:rPr lang="en-US" sz="3429" spc="-68">
                  <a:solidFill>
                    <a:srgbClr val="272525"/>
                  </a:solidFill>
                  <a:latin typeface="Arimo Bold"/>
                  <a:ea typeface="Arimo Bold"/>
                  <a:cs typeface="Arimo Bold"/>
                  <a:sym typeface="Arimo Bold"/>
                </a:rPr>
                <a:t>2</a:t>
              </a:r>
            </a:p>
          </p:txBody>
        </p:sp>
        <p:sp>
          <p:nvSpPr>
            <p:cNvPr name="TextBox 18" id="18"/>
            <p:cNvSpPr txBox="true"/>
            <p:nvPr/>
          </p:nvSpPr>
          <p:spPr>
            <a:xfrm rot="0">
              <a:off x="1471692" y="45085"/>
              <a:ext cx="4597043" cy="511890"/>
            </a:xfrm>
            <a:prstGeom prst="rect">
              <a:avLst/>
            </a:prstGeom>
          </p:spPr>
          <p:txBody>
            <a:bodyPr anchor="t" rtlCol="false" tIns="0" lIns="0" bIns="0" rIns="0">
              <a:spAutoFit/>
            </a:bodyPr>
            <a:lstStyle/>
            <a:p>
              <a:pPr algn="l">
                <a:lnSpc>
                  <a:spcPts val="3573"/>
                </a:lnSpc>
              </a:pPr>
              <a:r>
                <a:rPr lang="en-US" sz="2858" spc="-57">
                  <a:solidFill>
                    <a:srgbClr val="272525"/>
                  </a:solidFill>
                  <a:latin typeface="Arimo Bold"/>
                  <a:ea typeface="Arimo Bold"/>
                  <a:cs typeface="Arimo Bold"/>
                  <a:sym typeface="Arimo Bold"/>
                </a:rPr>
                <a:t>Truyền tải thông tin</a:t>
              </a:r>
            </a:p>
          </p:txBody>
        </p:sp>
        <p:sp>
          <p:nvSpPr>
            <p:cNvPr name="TextBox 19" id="19"/>
            <p:cNvSpPr txBox="true"/>
            <p:nvPr/>
          </p:nvSpPr>
          <p:spPr>
            <a:xfrm rot="0">
              <a:off x="1471692" y="820977"/>
              <a:ext cx="5196523" cy="587968"/>
            </a:xfrm>
            <a:prstGeom prst="rect">
              <a:avLst/>
            </a:prstGeom>
          </p:spPr>
          <p:txBody>
            <a:bodyPr anchor="t" rtlCol="false" tIns="0" lIns="0" bIns="0" rIns="0">
              <a:spAutoFit/>
            </a:bodyPr>
            <a:lstStyle/>
            <a:p>
              <a:pPr algn="l">
                <a:lnSpc>
                  <a:spcPts val="3887"/>
                </a:lnSpc>
              </a:pPr>
              <a:r>
                <a:rPr lang="en-US" sz="2429" spc="-48">
                  <a:solidFill>
                    <a:srgbClr val="272525"/>
                  </a:solidFill>
                  <a:latin typeface="Arimo"/>
                  <a:ea typeface="Arimo"/>
                  <a:cs typeface="Arimo"/>
                  <a:sym typeface="Arimo"/>
                </a:rPr>
                <a:t>Hiệu quả và dễ hiểu hơn</a:t>
              </a:r>
            </a:p>
          </p:txBody>
        </p:sp>
      </p:grpSp>
      <p:grpSp>
        <p:nvGrpSpPr>
          <p:cNvPr name="Group 20" id="20"/>
          <p:cNvGrpSpPr/>
          <p:nvPr/>
        </p:nvGrpSpPr>
        <p:grpSpPr>
          <a:xfrm rot="0">
            <a:off x="11984534" y="7775525"/>
            <a:ext cx="5001161" cy="1542483"/>
            <a:chOff x="0" y="0"/>
            <a:chExt cx="6668215" cy="2056644"/>
          </a:xfrm>
        </p:grpSpPr>
        <p:grpSp>
          <p:nvGrpSpPr>
            <p:cNvPr name="Group 21" id="21"/>
            <p:cNvGrpSpPr/>
            <p:nvPr/>
          </p:nvGrpSpPr>
          <p:grpSpPr>
            <a:xfrm rot="0">
              <a:off x="0" y="0"/>
              <a:ext cx="951112" cy="951112"/>
              <a:chOff x="0" y="0"/>
              <a:chExt cx="951112" cy="951112"/>
            </a:xfrm>
          </p:grpSpPr>
          <p:sp>
            <p:nvSpPr>
              <p:cNvPr name="Freeform 22" id="22"/>
              <p:cNvSpPr/>
              <p:nvPr/>
            </p:nvSpPr>
            <p:spPr>
              <a:xfrm flipH="false" flipV="false" rot="0">
                <a:off x="12700" y="12700"/>
                <a:ext cx="925703" cy="925703"/>
              </a:xfrm>
              <a:custGeom>
                <a:avLst/>
                <a:gdLst/>
                <a:ahLst/>
                <a:cxnLst/>
                <a:rect r="r" b="b" t="t" l="l"/>
                <a:pathLst>
                  <a:path h="925703" w="925703">
                    <a:moveTo>
                      <a:pt x="0" y="185166"/>
                    </a:moveTo>
                    <a:cubicBezTo>
                      <a:pt x="0" y="82931"/>
                      <a:pt x="82931" y="0"/>
                      <a:pt x="185166" y="0"/>
                    </a:cubicBezTo>
                    <a:lnTo>
                      <a:pt x="740537" y="0"/>
                    </a:lnTo>
                    <a:cubicBezTo>
                      <a:pt x="842772" y="0"/>
                      <a:pt x="925703" y="82931"/>
                      <a:pt x="925703" y="185166"/>
                    </a:cubicBezTo>
                    <a:lnTo>
                      <a:pt x="925703" y="740537"/>
                    </a:lnTo>
                    <a:cubicBezTo>
                      <a:pt x="925703" y="842772"/>
                      <a:pt x="842772" y="925703"/>
                      <a:pt x="740537" y="925703"/>
                    </a:cubicBezTo>
                    <a:lnTo>
                      <a:pt x="185166" y="925703"/>
                    </a:lnTo>
                    <a:cubicBezTo>
                      <a:pt x="82931" y="925703"/>
                      <a:pt x="0" y="842772"/>
                      <a:pt x="0" y="740537"/>
                    </a:cubicBezTo>
                    <a:close/>
                  </a:path>
                </a:pathLst>
              </a:custGeom>
              <a:solidFill>
                <a:srgbClr val="F0D4F7"/>
              </a:solidFill>
            </p:spPr>
          </p:sp>
          <p:sp>
            <p:nvSpPr>
              <p:cNvPr name="Freeform 23" id="23"/>
              <p:cNvSpPr/>
              <p:nvPr/>
            </p:nvSpPr>
            <p:spPr>
              <a:xfrm flipH="false" flipV="false" rot="0">
                <a:off x="0" y="0"/>
                <a:ext cx="951103" cy="951103"/>
              </a:xfrm>
              <a:custGeom>
                <a:avLst/>
                <a:gdLst/>
                <a:ahLst/>
                <a:cxnLst/>
                <a:rect r="r" b="b" t="t" l="l"/>
                <a:pathLst>
                  <a:path h="951103" w="951103">
                    <a:moveTo>
                      <a:pt x="0" y="197866"/>
                    </a:moveTo>
                    <a:cubicBezTo>
                      <a:pt x="0" y="88646"/>
                      <a:pt x="88646" y="0"/>
                      <a:pt x="197866" y="0"/>
                    </a:cubicBezTo>
                    <a:lnTo>
                      <a:pt x="753237" y="0"/>
                    </a:lnTo>
                    <a:lnTo>
                      <a:pt x="753237" y="12700"/>
                    </a:lnTo>
                    <a:lnTo>
                      <a:pt x="753237" y="0"/>
                    </a:lnTo>
                    <a:lnTo>
                      <a:pt x="753237" y="12700"/>
                    </a:lnTo>
                    <a:lnTo>
                      <a:pt x="753237" y="0"/>
                    </a:lnTo>
                    <a:cubicBezTo>
                      <a:pt x="862457" y="0"/>
                      <a:pt x="951103" y="88646"/>
                      <a:pt x="951103" y="197866"/>
                    </a:cubicBezTo>
                    <a:lnTo>
                      <a:pt x="938403" y="197866"/>
                    </a:lnTo>
                    <a:lnTo>
                      <a:pt x="951103" y="197866"/>
                    </a:lnTo>
                    <a:lnTo>
                      <a:pt x="951103" y="753237"/>
                    </a:lnTo>
                    <a:lnTo>
                      <a:pt x="938403" y="753237"/>
                    </a:lnTo>
                    <a:lnTo>
                      <a:pt x="951103" y="753237"/>
                    </a:lnTo>
                    <a:cubicBezTo>
                      <a:pt x="951103" y="862457"/>
                      <a:pt x="862457" y="951103"/>
                      <a:pt x="753237" y="951103"/>
                    </a:cubicBezTo>
                    <a:lnTo>
                      <a:pt x="753237" y="938403"/>
                    </a:lnTo>
                    <a:lnTo>
                      <a:pt x="753237" y="951103"/>
                    </a:lnTo>
                    <a:lnTo>
                      <a:pt x="197866" y="951103"/>
                    </a:lnTo>
                    <a:lnTo>
                      <a:pt x="197866" y="938403"/>
                    </a:lnTo>
                    <a:lnTo>
                      <a:pt x="197866" y="951103"/>
                    </a:lnTo>
                    <a:cubicBezTo>
                      <a:pt x="88646" y="951103"/>
                      <a:pt x="0" y="862584"/>
                      <a:pt x="0" y="753237"/>
                    </a:cubicBezTo>
                    <a:lnTo>
                      <a:pt x="0" y="197866"/>
                    </a:lnTo>
                    <a:lnTo>
                      <a:pt x="12700" y="197866"/>
                    </a:lnTo>
                    <a:lnTo>
                      <a:pt x="0" y="197866"/>
                    </a:lnTo>
                    <a:moveTo>
                      <a:pt x="25400" y="197866"/>
                    </a:moveTo>
                    <a:lnTo>
                      <a:pt x="25400" y="753237"/>
                    </a:lnTo>
                    <a:lnTo>
                      <a:pt x="12700" y="753237"/>
                    </a:lnTo>
                    <a:lnTo>
                      <a:pt x="25400" y="753237"/>
                    </a:lnTo>
                    <a:cubicBezTo>
                      <a:pt x="25400" y="848487"/>
                      <a:pt x="102616" y="925703"/>
                      <a:pt x="197866" y="925703"/>
                    </a:cubicBezTo>
                    <a:lnTo>
                      <a:pt x="753237" y="925703"/>
                    </a:lnTo>
                    <a:cubicBezTo>
                      <a:pt x="848487" y="925703"/>
                      <a:pt x="925703" y="848487"/>
                      <a:pt x="925703" y="753237"/>
                    </a:cubicBezTo>
                    <a:lnTo>
                      <a:pt x="925703" y="197866"/>
                    </a:lnTo>
                    <a:cubicBezTo>
                      <a:pt x="925703" y="102616"/>
                      <a:pt x="848487" y="25400"/>
                      <a:pt x="753237" y="25400"/>
                    </a:cubicBezTo>
                    <a:lnTo>
                      <a:pt x="197866" y="25400"/>
                    </a:lnTo>
                    <a:lnTo>
                      <a:pt x="197866" y="12700"/>
                    </a:lnTo>
                    <a:lnTo>
                      <a:pt x="197866" y="25400"/>
                    </a:lnTo>
                    <a:cubicBezTo>
                      <a:pt x="102616" y="25400"/>
                      <a:pt x="25400" y="102616"/>
                      <a:pt x="25400" y="197866"/>
                    </a:cubicBezTo>
                    <a:close/>
                  </a:path>
                </a:pathLst>
              </a:custGeom>
              <a:solidFill>
                <a:srgbClr val="D6BADD"/>
              </a:solidFill>
            </p:spPr>
          </p:sp>
        </p:grpSp>
        <p:sp>
          <p:nvSpPr>
            <p:cNvPr name="TextBox 24" id="24"/>
            <p:cNvSpPr txBox="true"/>
            <p:nvPr/>
          </p:nvSpPr>
          <p:spPr>
            <a:xfrm rot="0">
              <a:off x="109507" y="179350"/>
              <a:ext cx="732097" cy="640038"/>
            </a:xfrm>
            <a:prstGeom prst="rect">
              <a:avLst/>
            </a:prstGeom>
          </p:spPr>
          <p:txBody>
            <a:bodyPr anchor="t" rtlCol="false" tIns="0" lIns="0" bIns="0" rIns="0">
              <a:spAutoFit/>
            </a:bodyPr>
            <a:lstStyle/>
            <a:p>
              <a:pPr algn="ctr">
                <a:lnSpc>
                  <a:spcPts val="3429"/>
                </a:lnSpc>
              </a:pPr>
              <a:r>
                <a:rPr lang="en-US" sz="3429" spc="-68">
                  <a:solidFill>
                    <a:srgbClr val="272525"/>
                  </a:solidFill>
                  <a:latin typeface="Arimo Bold"/>
                  <a:ea typeface="Arimo Bold"/>
                  <a:cs typeface="Arimo Bold"/>
                  <a:sym typeface="Arimo Bold"/>
                </a:rPr>
                <a:t>3</a:t>
              </a:r>
            </a:p>
          </p:txBody>
        </p:sp>
        <p:sp>
          <p:nvSpPr>
            <p:cNvPr name="TextBox 25" id="25"/>
            <p:cNvSpPr txBox="true"/>
            <p:nvPr/>
          </p:nvSpPr>
          <p:spPr>
            <a:xfrm rot="0">
              <a:off x="1471692" y="45085"/>
              <a:ext cx="4597043" cy="511890"/>
            </a:xfrm>
            <a:prstGeom prst="rect">
              <a:avLst/>
            </a:prstGeom>
          </p:spPr>
          <p:txBody>
            <a:bodyPr anchor="t" rtlCol="false" tIns="0" lIns="0" bIns="0" rIns="0">
              <a:spAutoFit/>
            </a:bodyPr>
            <a:lstStyle/>
            <a:p>
              <a:pPr algn="l">
                <a:lnSpc>
                  <a:spcPts val="3573"/>
                </a:lnSpc>
              </a:pPr>
              <a:r>
                <a:rPr lang="en-US" sz="2858" spc="-57">
                  <a:solidFill>
                    <a:srgbClr val="272525"/>
                  </a:solidFill>
                  <a:latin typeface="Arimo Bold"/>
                  <a:ea typeface="Arimo Bold"/>
                  <a:cs typeface="Arimo Bold"/>
                  <a:sym typeface="Arimo Bold"/>
                </a:rPr>
                <a:t>Hỗ trợ quyết định</a:t>
              </a:r>
            </a:p>
          </p:txBody>
        </p:sp>
        <p:sp>
          <p:nvSpPr>
            <p:cNvPr name="TextBox 26" id="26"/>
            <p:cNvSpPr txBox="true"/>
            <p:nvPr/>
          </p:nvSpPr>
          <p:spPr>
            <a:xfrm rot="0">
              <a:off x="1471692" y="820977"/>
              <a:ext cx="5196523" cy="1235668"/>
            </a:xfrm>
            <a:prstGeom prst="rect">
              <a:avLst/>
            </a:prstGeom>
          </p:spPr>
          <p:txBody>
            <a:bodyPr anchor="t" rtlCol="false" tIns="0" lIns="0" bIns="0" rIns="0">
              <a:spAutoFit/>
            </a:bodyPr>
            <a:lstStyle/>
            <a:p>
              <a:pPr algn="l">
                <a:lnSpc>
                  <a:spcPts val="3887"/>
                </a:lnSpc>
              </a:pPr>
              <a:r>
                <a:rPr lang="en-US" sz="2429" spc="-48">
                  <a:solidFill>
                    <a:srgbClr val="272525"/>
                  </a:solidFill>
                  <a:latin typeface="Arimo"/>
                  <a:ea typeface="Arimo"/>
                  <a:cs typeface="Arimo"/>
                  <a:sym typeface="Arimo"/>
                </a:rPr>
                <a:t>Phân tích và đưa ra quyết định</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937675" y="1391306"/>
            <a:ext cx="14412649" cy="5296649"/>
          </a:xfrm>
          <a:custGeom>
            <a:avLst/>
            <a:gdLst/>
            <a:ahLst/>
            <a:cxnLst/>
            <a:rect r="r" b="b" t="t" l="l"/>
            <a:pathLst>
              <a:path h="5296649" w="14412649">
                <a:moveTo>
                  <a:pt x="0" y="0"/>
                </a:moveTo>
                <a:lnTo>
                  <a:pt x="14412650" y="0"/>
                </a:lnTo>
                <a:lnTo>
                  <a:pt x="14412650" y="5296649"/>
                </a:lnTo>
                <a:lnTo>
                  <a:pt x="0" y="5296649"/>
                </a:lnTo>
                <a:lnTo>
                  <a:pt x="0" y="0"/>
                </a:lnTo>
                <a:close/>
              </a:path>
            </a:pathLst>
          </a:custGeom>
          <a:blipFill>
            <a:blip r:embed="rId4"/>
            <a:stretch>
              <a:fillRect l="0" t="0" r="0" b="0"/>
            </a:stretch>
          </a:blipFill>
        </p:spPr>
      </p:sp>
      <p:sp>
        <p:nvSpPr>
          <p:cNvPr name="TextBox 4" id="4"/>
          <p:cNvSpPr txBox="true"/>
          <p:nvPr/>
        </p:nvSpPr>
        <p:spPr>
          <a:xfrm rot="0">
            <a:off x="2572826" y="140462"/>
            <a:ext cx="13142349"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so sánh năm sinh và khối lượng</a:t>
            </a:r>
          </a:p>
        </p:txBody>
      </p:sp>
      <p:grpSp>
        <p:nvGrpSpPr>
          <p:cNvPr name="Group 5" id="5"/>
          <p:cNvGrpSpPr/>
          <p:nvPr/>
        </p:nvGrpSpPr>
        <p:grpSpPr>
          <a:xfrm rot="0">
            <a:off x="6664701" y="7278732"/>
            <a:ext cx="4822431" cy="2443132"/>
            <a:chOff x="0" y="0"/>
            <a:chExt cx="6429907" cy="3257510"/>
          </a:xfrm>
        </p:grpSpPr>
        <p:sp>
          <p:nvSpPr>
            <p:cNvPr name="TextBox 6" id="6"/>
            <p:cNvSpPr txBox="true"/>
            <p:nvPr/>
          </p:nvSpPr>
          <p:spPr>
            <a:xfrm rot="0">
              <a:off x="0" y="-19050"/>
              <a:ext cx="2824712" cy="579603"/>
            </a:xfrm>
            <a:prstGeom prst="rect">
              <a:avLst/>
            </a:prstGeom>
          </p:spPr>
          <p:txBody>
            <a:bodyPr anchor="t" rtlCol="false" tIns="0" lIns="0" bIns="0" rIns="0">
              <a:spAutoFit/>
            </a:bodyPr>
            <a:lstStyle/>
            <a:p>
              <a:pPr algn="l">
                <a:lnSpc>
                  <a:spcPts val="3505"/>
                </a:lnSpc>
              </a:pPr>
              <a:r>
                <a:rPr lang="en-US" sz="2804">
                  <a:solidFill>
                    <a:srgbClr val="015F98"/>
                  </a:solidFill>
                  <a:latin typeface="Nunito Bold"/>
                  <a:ea typeface="Nunito Bold"/>
                  <a:cs typeface="Nunito Bold"/>
                  <a:sym typeface="Nunito Bold"/>
                </a:rPr>
                <a:t>Kết quả</a:t>
              </a:r>
            </a:p>
          </p:txBody>
        </p:sp>
        <p:sp>
          <p:nvSpPr>
            <p:cNvPr name="TextBox 7" id="7"/>
            <p:cNvSpPr txBox="true"/>
            <p:nvPr/>
          </p:nvSpPr>
          <p:spPr>
            <a:xfrm rot="0">
              <a:off x="0" y="782884"/>
              <a:ext cx="6429907" cy="2474625"/>
            </a:xfrm>
            <a:prstGeom prst="rect">
              <a:avLst/>
            </a:prstGeom>
          </p:spPr>
          <p:txBody>
            <a:bodyPr anchor="t" rtlCol="false" tIns="0" lIns="0" bIns="0" rIns="0">
              <a:spAutoFit/>
            </a:bodyPr>
            <a:lstStyle/>
            <a:p>
              <a:pPr algn="l">
                <a:lnSpc>
                  <a:spcPts val="3812"/>
                </a:lnSpc>
              </a:pPr>
              <a:r>
                <a:rPr lang="en-US" sz="2384">
                  <a:solidFill>
                    <a:srgbClr val="00002E"/>
                  </a:solidFill>
                  <a:latin typeface="PT Sans"/>
                  <a:ea typeface="PT Sans"/>
                  <a:cs typeface="PT Sans"/>
                  <a:sym typeface="PT Sans"/>
                </a:rPr>
                <a:t>Biểu đồ này cho thấy không có mối quan hệ rõ ràng giữa năm sinh và khối lượng của các nhân vật.</a:t>
              </a:r>
            </a:p>
            <a:p>
              <a:pPr algn="l">
                <a:lnSpc>
                  <a:spcPts val="3814"/>
                </a:lnSpc>
              </a:pPr>
            </a:p>
          </p:txBody>
        </p:sp>
      </p:grpSp>
      <p:grpSp>
        <p:nvGrpSpPr>
          <p:cNvPr name="Group 8" id="8"/>
          <p:cNvGrpSpPr/>
          <p:nvPr/>
        </p:nvGrpSpPr>
        <p:grpSpPr>
          <a:xfrm rot="0">
            <a:off x="1530237" y="7279304"/>
            <a:ext cx="4181964" cy="2442560"/>
            <a:chOff x="0" y="0"/>
            <a:chExt cx="5575952" cy="3256747"/>
          </a:xfrm>
        </p:grpSpPr>
        <p:sp>
          <p:nvSpPr>
            <p:cNvPr name="TextBox 9" id="9"/>
            <p:cNvSpPr txBox="true"/>
            <p:nvPr/>
          </p:nvSpPr>
          <p:spPr>
            <a:xfrm rot="0">
              <a:off x="0" y="-19050"/>
              <a:ext cx="2449562" cy="579459"/>
            </a:xfrm>
            <a:prstGeom prst="rect">
              <a:avLst/>
            </a:prstGeom>
          </p:spPr>
          <p:txBody>
            <a:bodyPr anchor="t" rtlCol="false" tIns="0" lIns="0" bIns="0" rIns="0">
              <a:spAutoFit/>
            </a:bodyPr>
            <a:lstStyle/>
            <a:p>
              <a:pPr algn="l">
                <a:lnSpc>
                  <a:spcPts val="3505"/>
                </a:lnSpc>
              </a:pPr>
              <a:r>
                <a:rPr lang="en-US" sz="2803">
                  <a:solidFill>
                    <a:srgbClr val="2D4DF2"/>
                  </a:solidFill>
                  <a:latin typeface="Nunito Bold"/>
                  <a:ea typeface="Nunito Bold"/>
                  <a:cs typeface="Nunito Bold"/>
                  <a:sym typeface="Nunito Bold"/>
                </a:rPr>
                <a:t>Phân bố</a:t>
              </a:r>
            </a:p>
          </p:txBody>
        </p:sp>
        <p:sp>
          <p:nvSpPr>
            <p:cNvPr name="TextBox 10" id="10"/>
            <p:cNvSpPr txBox="true"/>
            <p:nvPr/>
          </p:nvSpPr>
          <p:spPr>
            <a:xfrm rot="0">
              <a:off x="0" y="782659"/>
              <a:ext cx="5575952" cy="2474089"/>
            </a:xfrm>
            <a:prstGeom prst="rect">
              <a:avLst/>
            </a:prstGeom>
          </p:spPr>
          <p:txBody>
            <a:bodyPr anchor="t" rtlCol="false" tIns="0" lIns="0" bIns="0" rIns="0">
              <a:spAutoFit/>
            </a:bodyPr>
            <a:lstStyle/>
            <a:p>
              <a:pPr algn="just">
                <a:lnSpc>
                  <a:spcPts val="3807"/>
                </a:lnSpc>
              </a:pPr>
              <a:r>
                <a:rPr lang="en-US" sz="2379">
                  <a:solidFill>
                    <a:srgbClr val="00002E"/>
                  </a:solidFill>
                  <a:latin typeface="PT Sans"/>
                  <a:ea typeface="PT Sans"/>
                  <a:cs typeface="PT Sans"/>
                  <a:sym typeface="PT Sans"/>
                </a:rPr>
                <a:t>Biểu đồ trên là biểu đồ scatter phân phối năm sinh và khối lượng của các nhân vật trong vũ trụ Star Wars.</a:t>
              </a:r>
            </a:p>
          </p:txBody>
        </p:sp>
      </p:grpSp>
      <p:grpSp>
        <p:nvGrpSpPr>
          <p:cNvPr name="Group 11" id="11"/>
          <p:cNvGrpSpPr/>
          <p:nvPr/>
        </p:nvGrpSpPr>
        <p:grpSpPr>
          <a:xfrm rot="0">
            <a:off x="12436869" y="7278732"/>
            <a:ext cx="4822431" cy="2442997"/>
            <a:chOff x="0" y="0"/>
            <a:chExt cx="6429907" cy="3257329"/>
          </a:xfrm>
        </p:grpSpPr>
        <p:sp>
          <p:nvSpPr>
            <p:cNvPr name="TextBox 12" id="12"/>
            <p:cNvSpPr txBox="true"/>
            <p:nvPr/>
          </p:nvSpPr>
          <p:spPr>
            <a:xfrm rot="0">
              <a:off x="0" y="-19050"/>
              <a:ext cx="2824712" cy="579603"/>
            </a:xfrm>
            <a:prstGeom prst="rect">
              <a:avLst/>
            </a:prstGeom>
          </p:spPr>
          <p:txBody>
            <a:bodyPr anchor="t" rtlCol="false" tIns="0" lIns="0" bIns="0" rIns="0">
              <a:spAutoFit/>
            </a:bodyPr>
            <a:lstStyle/>
            <a:p>
              <a:pPr algn="l">
                <a:lnSpc>
                  <a:spcPts val="3505"/>
                </a:lnSpc>
              </a:pPr>
              <a:r>
                <a:rPr lang="en-US" sz="2804">
                  <a:solidFill>
                    <a:srgbClr val="015F98"/>
                  </a:solidFill>
                  <a:latin typeface="Nunito Bold"/>
                  <a:ea typeface="Nunito Bold"/>
                  <a:cs typeface="Nunito Bold"/>
                  <a:sym typeface="Nunito Bold"/>
                </a:rPr>
                <a:t>Ý nghĩa</a:t>
              </a:r>
            </a:p>
          </p:txBody>
        </p:sp>
        <p:sp>
          <p:nvSpPr>
            <p:cNvPr name="TextBox 13" id="13"/>
            <p:cNvSpPr txBox="true"/>
            <p:nvPr/>
          </p:nvSpPr>
          <p:spPr>
            <a:xfrm rot="0">
              <a:off x="0" y="782884"/>
              <a:ext cx="6429907" cy="2474445"/>
            </a:xfrm>
            <a:prstGeom prst="rect">
              <a:avLst/>
            </a:prstGeom>
          </p:spPr>
          <p:txBody>
            <a:bodyPr anchor="t" rtlCol="false" tIns="0" lIns="0" bIns="0" rIns="0">
              <a:spAutoFit/>
            </a:bodyPr>
            <a:lstStyle/>
            <a:p>
              <a:pPr algn="l">
                <a:lnSpc>
                  <a:spcPts val="3814"/>
                </a:lnSpc>
              </a:pPr>
              <a:r>
                <a:rPr lang="en-US" sz="2384">
                  <a:solidFill>
                    <a:srgbClr val="00002E"/>
                  </a:solidFill>
                  <a:latin typeface="PT Sans"/>
                  <a:ea typeface="PT Sans"/>
                  <a:cs typeface="PT Sans"/>
                  <a:sym typeface="PT Sans"/>
                </a:rPr>
                <a:t>Các nhân vật có năm sinh và khối lượng đa dạng, phản ánh sự phong phú và đa dạng trong tính cách và đặc điểm sinh lý của họ.</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155965" y="1346579"/>
            <a:ext cx="13976069" cy="5188616"/>
          </a:xfrm>
          <a:custGeom>
            <a:avLst/>
            <a:gdLst/>
            <a:ahLst/>
            <a:cxnLst/>
            <a:rect r="r" b="b" t="t" l="l"/>
            <a:pathLst>
              <a:path h="5188616" w="13976069">
                <a:moveTo>
                  <a:pt x="0" y="0"/>
                </a:moveTo>
                <a:lnTo>
                  <a:pt x="13976070" y="0"/>
                </a:lnTo>
                <a:lnTo>
                  <a:pt x="13976070" y="5188616"/>
                </a:lnTo>
                <a:lnTo>
                  <a:pt x="0" y="5188616"/>
                </a:lnTo>
                <a:lnTo>
                  <a:pt x="0" y="0"/>
                </a:lnTo>
                <a:close/>
              </a:path>
            </a:pathLst>
          </a:custGeom>
          <a:blipFill>
            <a:blip r:embed="rId4"/>
            <a:stretch>
              <a:fillRect l="0" t="0" r="0" b="0"/>
            </a:stretch>
          </a:blipFill>
        </p:spPr>
      </p:sp>
      <p:sp>
        <p:nvSpPr>
          <p:cNvPr name="TextBox 4" id="4"/>
          <p:cNvSpPr txBox="true"/>
          <p:nvPr/>
        </p:nvSpPr>
        <p:spPr>
          <a:xfrm rot="0">
            <a:off x="2880257" y="140462"/>
            <a:ext cx="12527487"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so sánh giới tính và chiều cao</a:t>
            </a:r>
          </a:p>
        </p:txBody>
      </p:sp>
      <p:grpSp>
        <p:nvGrpSpPr>
          <p:cNvPr name="Group 5" id="5"/>
          <p:cNvGrpSpPr/>
          <p:nvPr/>
        </p:nvGrpSpPr>
        <p:grpSpPr>
          <a:xfrm rot="0">
            <a:off x="9465019" y="7278732"/>
            <a:ext cx="6667016" cy="2442507"/>
            <a:chOff x="0" y="0"/>
            <a:chExt cx="8889355" cy="3256676"/>
          </a:xfrm>
        </p:grpSpPr>
        <p:sp>
          <p:nvSpPr>
            <p:cNvPr name="TextBox 6" id="6"/>
            <p:cNvSpPr txBox="true"/>
            <p:nvPr/>
          </p:nvSpPr>
          <p:spPr>
            <a:xfrm rot="0">
              <a:off x="0" y="-19050"/>
              <a:ext cx="3905167" cy="579603"/>
            </a:xfrm>
            <a:prstGeom prst="rect">
              <a:avLst/>
            </a:prstGeom>
          </p:spPr>
          <p:txBody>
            <a:bodyPr anchor="t" rtlCol="false" tIns="0" lIns="0" bIns="0" rIns="0">
              <a:spAutoFit/>
            </a:bodyPr>
            <a:lstStyle/>
            <a:p>
              <a:pPr algn="l">
                <a:lnSpc>
                  <a:spcPts val="3505"/>
                </a:lnSpc>
              </a:pPr>
              <a:r>
                <a:rPr lang="en-US" sz="2804">
                  <a:solidFill>
                    <a:srgbClr val="015F98"/>
                  </a:solidFill>
                  <a:latin typeface="Nunito Bold"/>
                  <a:ea typeface="Nunito Bold"/>
                  <a:cs typeface="Nunito Bold"/>
                  <a:sym typeface="Nunito Bold"/>
                </a:rPr>
                <a:t>Kết quả</a:t>
              </a:r>
            </a:p>
          </p:txBody>
        </p:sp>
        <p:sp>
          <p:nvSpPr>
            <p:cNvPr name="TextBox 7" id="7"/>
            <p:cNvSpPr txBox="true"/>
            <p:nvPr/>
          </p:nvSpPr>
          <p:spPr>
            <a:xfrm rot="0">
              <a:off x="0" y="782884"/>
              <a:ext cx="8889355" cy="2473792"/>
            </a:xfrm>
            <a:prstGeom prst="rect">
              <a:avLst/>
            </a:prstGeom>
          </p:spPr>
          <p:txBody>
            <a:bodyPr anchor="t" rtlCol="false" tIns="0" lIns="0" bIns="0" rIns="0">
              <a:spAutoFit/>
            </a:bodyPr>
            <a:lstStyle/>
            <a:p>
              <a:pPr algn="just">
                <a:lnSpc>
                  <a:spcPts val="3814"/>
                </a:lnSpc>
              </a:pPr>
              <a:r>
                <a:rPr lang="en-US" sz="2384">
                  <a:solidFill>
                    <a:srgbClr val="00002E"/>
                  </a:solidFill>
                  <a:latin typeface="PT Sans"/>
                  <a:ea typeface="PT Sans"/>
                  <a:cs typeface="PT Sans"/>
                  <a:sym typeface="PT Sans"/>
                </a:rPr>
                <a:t>Đối với nam giới, phân phối chiều cao tập trung chủ yếu từ 170cm đến 180cm, trong khi đối với nữ giới, phân phối chiều cao tập trung từ 160cm đến 170cm.</a:t>
              </a:r>
            </a:p>
          </p:txBody>
        </p:sp>
      </p:grpSp>
      <p:grpSp>
        <p:nvGrpSpPr>
          <p:cNvPr name="Group 8" id="8"/>
          <p:cNvGrpSpPr/>
          <p:nvPr/>
        </p:nvGrpSpPr>
        <p:grpSpPr>
          <a:xfrm rot="0">
            <a:off x="2155965" y="7278732"/>
            <a:ext cx="6665059" cy="1966310"/>
            <a:chOff x="0" y="0"/>
            <a:chExt cx="8886746" cy="2621747"/>
          </a:xfrm>
        </p:grpSpPr>
        <p:sp>
          <p:nvSpPr>
            <p:cNvPr name="TextBox 9" id="9"/>
            <p:cNvSpPr txBox="true"/>
            <p:nvPr/>
          </p:nvSpPr>
          <p:spPr>
            <a:xfrm rot="0">
              <a:off x="0" y="-19050"/>
              <a:ext cx="3904021" cy="579459"/>
            </a:xfrm>
            <a:prstGeom prst="rect">
              <a:avLst/>
            </a:prstGeom>
          </p:spPr>
          <p:txBody>
            <a:bodyPr anchor="t" rtlCol="false" tIns="0" lIns="0" bIns="0" rIns="0">
              <a:spAutoFit/>
            </a:bodyPr>
            <a:lstStyle/>
            <a:p>
              <a:pPr algn="l">
                <a:lnSpc>
                  <a:spcPts val="3505"/>
                </a:lnSpc>
              </a:pPr>
              <a:r>
                <a:rPr lang="en-US" sz="2803">
                  <a:solidFill>
                    <a:srgbClr val="2D4DF2"/>
                  </a:solidFill>
                  <a:latin typeface="Nunito Bold"/>
                  <a:ea typeface="Nunito Bold"/>
                  <a:cs typeface="Nunito Bold"/>
                  <a:sym typeface="Nunito Bold"/>
                </a:rPr>
                <a:t>Phân bố</a:t>
              </a:r>
            </a:p>
          </p:txBody>
        </p:sp>
        <p:sp>
          <p:nvSpPr>
            <p:cNvPr name="TextBox 10" id="10"/>
            <p:cNvSpPr txBox="true"/>
            <p:nvPr/>
          </p:nvSpPr>
          <p:spPr>
            <a:xfrm rot="0">
              <a:off x="0" y="782659"/>
              <a:ext cx="8886746" cy="1839089"/>
            </a:xfrm>
            <a:prstGeom prst="rect">
              <a:avLst/>
            </a:prstGeom>
          </p:spPr>
          <p:txBody>
            <a:bodyPr anchor="t" rtlCol="false" tIns="0" lIns="0" bIns="0" rIns="0">
              <a:spAutoFit/>
            </a:bodyPr>
            <a:lstStyle/>
            <a:p>
              <a:pPr algn="just">
                <a:lnSpc>
                  <a:spcPts val="3807"/>
                </a:lnSpc>
              </a:pPr>
              <a:r>
                <a:rPr lang="en-US" sz="2379">
                  <a:solidFill>
                    <a:srgbClr val="00002E"/>
                  </a:solidFill>
                  <a:latin typeface="PT Sans"/>
                  <a:ea typeface="PT Sans"/>
                  <a:cs typeface="PT Sans"/>
                  <a:sym typeface="PT Sans"/>
                </a:rPr>
                <a:t>Biểu đồ trên là biểu đồ violin plot thể hiện phân phối chiều cao của nhân vật trong vũ trụ Star Wars theo từng giới tính.</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155965" y="1358031"/>
            <a:ext cx="13976069" cy="5206086"/>
          </a:xfrm>
          <a:custGeom>
            <a:avLst/>
            <a:gdLst/>
            <a:ahLst/>
            <a:cxnLst/>
            <a:rect r="r" b="b" t="t" l="l"/>
            <a:pathLst>
              <a:path h="5206086" w="13976069">
                <a:moveTo>
                  <a:pt x="0" y="0"/>
                </a:moveTo>
                <a:lnTo>
                  <a:pt x="13976070" y="0"/>
                </a:lnTo>
                <a:lnTo>
                  <a:pt x="13976070" y="5206085"/>
                </a:lnTo>
                <a:lnTo>
                  <a:pt x="0" y="5206085"/>
                </a:lnTo>
                <a:lnTo>
                  <a:pt x="0" y="0"/>
                </a:lnTo>
                <a:close/>
              </a:path>
            </a:pathLst>
          </a:custGeom>
          <a:blipFill>
            <a:blip r:embed="rId4"/>
            <a:stretch>
              <a:fillRect l="0" t="0" r="0" b="0"/>
            </a:stretch>
          </a:blipFill>
        </p:spPr>
      </p:sp>
      <p:sp>
        <p:nvSpPr>
          <p:cNvPr name="TextBox 4" id="4"/>
          <p:cNvSpPr txBox="true"/>
          <p:nvPr/>
        </p:nvSpPr>
        <p:spPr>
          <a:xfrm rot="0">
            <a:off x="2726541" y="140462"/>
            <a:ext cx="12834918"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so sánh giới tính và khối lượng</a:t>
            </a:r>
          </a:p>
        </p:txBody>
      </p:sp>
      <p:grpSp>
        <p:nvGrpSpPr>
          <p:cNvPr name="Group 5" id="5"/>
          <p:cNvGrpSpPr/>
          <p:nvPr/>
        </p:nvGrpSpPr>
        <p:grpSpPr>
          <a:xfrm rot="0">
            <a:off x="9465019" y="7278732"/>
            <a:ext cx="6667016" cy="2442507"/>
            <a:chOff x="0" y="0"/>
            <a:chExt cx="8889355" cy="3256676"/>
          </a:xfrm>
        </p:grpSpPr>
        <p:sp>
          <p:nvSpPr>
            <p:cNvPr name="TextBox 6" id="6"/>
            <p:cNvSpPr txBox="true"/>
            <p:nvPr/>
          </p:nvSpPr>
          <p:spPr>
            <a:xfrm rot="0">
              <a:off x="0" y="-19050"/>
              <a:ext cx="3905167" cy="579603"/>
            </a:xfrm>
            <a:prstGeom prst="rect">
              <a:avLst/>
            </a:prstGeom>
          </p:spPr>
          <p:txBody>
            <a:bodyPr anchor="t" rtlCol="false" tIns="0" lIns="0" bIns="0" rIns="0">
              <a:spAutoFit/>
            </a:bodyPr>
            <a:lstStyle/>
            <a:p>
              <a:pPr algn="l">
                <a:lnSpc>
                  <a:spcPts val="3505"/>
                </a:lnSpc>
              </a:pPr>
              <a:r>
                <a:rPr lang="en-US" sz="2804">
                  <a:solidFill>
                    <a:srgbClr val="015F98"/>
                  </a:solidFill>
                  <a:latin typeface="Nunito Bold"/>
                  <a:ea typeface="Nunito Bold"/>
                  <a:cs typeface="Nunito Bold"/>
                  <a:sym typeface="Nunito Bold"/>
                </a:rPr>
                <a:t>Kết quả</a:t>
              </a:r>
            </a:p>
          </p:txBody>
        </p:sp>
        <p:sp>
          <p:nvSpPr>
            <p:cNvPr name="TextBox 7" id="7"/>
            <p:cNvSpPr txBox="true"/>
            <p:nvPr/>
          </p:nvSpPr>
          <p:spPr>
            <a:xfrm rot="0">
              <a:off x="0" y="782884"/>
              <a:ext cx="8889355" cy="2473792"/>
            </a:xfrm>
            <a:prstGeom prst="rect">
              <a:avLst/>
            </a:prstGeom>
          </p:spPr>
          <p:txBody>
            <a:bodyPr anchor="t" rtlCol="false" tIns="0" lIns="0" bIns="0" rIns="0">
              <a:spAutoFit/>
            </a:bodyPr>
            <a:lstStyle/>
            <a:p>
              <a:pPr algn="just">
                <a:lnSpc>
                  <a:spcPts val="3814"/>
                </a:lnSpc>
              </a:pPr>
              <a:r>
                <a:rPr lang="en-US" sz="2384">
                  <a:solidFill>
                    <a:srgbClr val="00002E"/>
                  </a:solidFill>
                  <a:latin typeface="PT Sans"/>
                  <a:ea typeface="PT Sans"/>
                  <a:cs typeface="PT Sans"/>
                  <a:sym typeface="PT Sans"/>
                </a:rPr>
                <a:t>Đối với giới tính Nam, phân phối khối lượng tập trung từ 70kg đến 90kg, trong khi đối với giới tính Nữ, phân phối khối lượng đồng đều từ 50kg đến 70kg.</a:t>
              </a:r>
            </a:p>
          </p:txBody>
        </p:sp>
      </p:grpSp>
      <p:grpSp>
        <p:nvGrpSpPr>
          <p:cNvPr name="Group 8" id="8"/>
          <p:cNvGrpSpPr/>
          <p:nvPr/>
        </p:nvGrpSpPr>
        <p:grpSpPr>
          <a:xfrm rot="0">
            <a:off x="2155965" y="7278732"/>
            <a:ext cx="6665059" cy="1966310"/>
            <a:chOff x="0" y="0"/>
            <a:chExt cx="8886746" cy="2621747"/>
          </a:xfrm>
        </p:grpSpPr>
        <p:sp>
          <p:nvSpPr>
            <p:cNvPr name="TextBox 9" id="9"/>
            <p:cNvSpPr txBox="true"/>
            <p:nvPr/>
          </p:nvSpPr>
          <p:spPr>
            <a:xfrm rot="0">
              <a:off x="0" y="-19050"/>
              <a:ext cx="3904021" cy="579459"/>
            </a:xfrm>
            <a:prstGeom prst="rect">
              <a:avLst/>
            </a:prstGeom>
          </p:spPr>
          <p:txBody>
            <a:bodyPr anchor="t" rtlCol="false" tIns="0" lIns="0" bIns="0" rIns="0">
              <a:spAutoFit/>
            </a:bodyPr>
            <a:lstStyle/>
            <a:p>
              <a:pPr algn="l">
                <a:lnSpc>
                  <a:spcPts val="3505"/>
                </a:lnSpc>
              </a:pPr>
              <a:r>
                <a:rPr lang="en-US" sz="2803">
                  <a:solidFill>
                    <a:srgbClr val="2D4DF2"/>
                  </a:solidFill>
                  <a:latin typeface="Nunito Bold"/>
                  <a:ea typeface="Nunito Bold"/>
                  <a:cs typeface="Nunito Bold"/>
                  <a:sym typeface="Nunito Bold"/>
                </a:rPr>
                <a:t>Phân bố</a:t>
              </a:r>
            </a:p>
          </p:txBody>
        </p:sp>
        <p:sp>
          <p:nvSpPr>
            <p:cNvPr name="TextBox 10" id="10"/>
            <p:cNvSpPr txBox="true"/>
            <p:nvPr/>
          </p:nvSpPr>
          <p:spPr>
            <a:xfrm rot="0">
              <a:off x="0" y="782659"/>
              <a:ext cx="8886746" cy="1839089"/>
            </a:xfrm>
            <a:prstGeom prst="rect">
              <a:avLst/>
            </a:prstGeom>
          </p:spPr>
          <p:txBody>
            <a:bodyPr anchor="t" rtlCol="false" tIns="0" lIns="0" bIns="0" rIns="0">
              <a:spAutoFit/>
            </a:bodyPr>
            <a:lstStyle/>
            <a:p>
              <a:pPr algn="just">
                <a:lnSpc>
                  <a:spcPts val="3807"/>
                </a:lnSpc>
              </a:pPr>
              <a:r>
                <a:rPr lang="en-US" sz="2379">
                  <a:solidFill>
                    <a:srgbClr val="00002E"/>
                  </a:solidFill>
                  <a:latin typeface="PT Sans"/>
                  <a:ea typeface="PT Sans"/>
                  <a:cs typeface="PT Sans"/>
                  <a:sym typeface="PT Sans"/>
                </a:rPr>
                <a:t>Biểu đồ trên là biểu đồ violin plot thể hiện phân phối khối lượng của nhân vật trong vũ trụ Star Wars theo từng giới tính.</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4" id="4" descr="preencoded.png"/>
          <p:cNvSpPr/>
          <p:nvPr/>
        </p:nvSpPr>
        <p:spPr>
          <a:xfrm flipH="false" flipV="false" rot="0">
            <a:off x="11815762" y="578644"/>
            <a:ext cx="6086475" cy="9129712"/>
          </a:xfrm>
          <a:custGeom>
            <a:avLst/>
            <a:gdLst/>
            <a:ahLst/>
            <a:cxnLst/>
            <a:rect r="r" b="b" t="t" l="l"/>
            <a:pathLst>
              <a:path h="9129712" w="6086475">
                <a:moveTo>
                  <a:pt x="0" y="0"/>
                </a:moveTo>
                <a:lnTo>
                  <a:pt x="6086475" y="0"/>
                </a:lnTo>
                <a:lnTo>
                  <a:pt x="6086475" y="9129712"/>
                </a:lnTo>
                <a:lnTo>
                  <a:pt x="0" y="9129712"/>
                </a:lnTo>
                <a:lnTo>
                  <a:pt x="0" y="0"/>
                </a:lnTo>
                <a:close/>
              </a:path>
            </a:pathLst>
          </a:custGeom>
          <a:blipFill>
            <a:blip r:embed="rId5"/>
            <a:stretch>
              <a:fillRect l="0" t="-26" r="0" b="-26"/>
            </a:stretch>
          </a:blipFill>
        </p:spPr>
      </p:sp>
      <p:sp>
        <p:nvSpPr>
          <p:cNvPr name="TextBox 5" id="5"/>
          <p:cNvSpPr txBox="true"/>
          <p:nvPr/>
        </p:nvSpPr>
        <p:spPr>
          <a:xfrm rot="0">
            <a:off x="1171486" y="1000125"/>
            <a:ext cx="7078444" cy="844689"/>
          </a:xfrm>
          <a:prstGeom prst="rect">
            <a:avLst/>
          </a:prstGeom>
        </p:spPr>
        <p:txBody>
          <a:bodyPr anchor="t" rtlCol="false" tIns="0" lIns="0" bIns="0" rIns="0">
            <a:spAutoFit/>
          </a:bodyPr>
          <a:lstStyle/>
          <a:p>
            <a:pPr algn="l">
              <a:lnSpc>
                <a:spcPts val="7147"/>
              </a:lnSpc>
            </a:pPr>
            <a:r>
              <a:rPr lang="en-US" sz="5717">
                <a:solidFill>
                  <a:srgbClr val="00002E"/>
                </a:solidFill>
                <a:latin typeface="Nunito Bold"/>
                <a:ea typeface="Nunito Bold"/>
                <a:cs typeface="Nunito Bold"/>
                <a:sym typeface="Nunito Bold"/>
              </a:rPr>
              <a:t>Kết luận</a:t>
            </a:r>
          </a:p>
        </p:txBody>
      </p:sp>
      <p:sp>
        <p:nvSpPr>
          <p:cNvPr name="TextBox 6" id="6"/>
          <p:cNvSpPr txBox="true"/>
          <p:nvPr/>
        </p:nvSpPr>
        <p:spPr>
          <a:xfrm rot="0">
            <a:off x="1171486" y="2417602"/>
            <a:ext cx="9087029" cy="3833313"/>
          </a:xfrm>
          <a:prstGeom prst="rect">
            <a:avLst/>
          </a:prstGeom>
        </p:spPr>
        <p:txBody>
          <a:bodyPr anchor="t" rtlCol="false" tIns="0" lIns="0" bIns="0" rIns="0">
            <a:spAutoFit/>
          </a:bodyPr>
          <a:lstStyle/>
          <a:p>
            <a:pPr algn="just">
              <a:lnSpc>
                <a:spcPts val="4367"/>
              </a:lnSpc>
            </a:pPr>
            <a:r>
              <a:rPr lang="en-US" sz="2729">
                <a:solidFill>
                  <a:srgbClr val="00002E"/>
                </a:solidFill>
                <a:latin typeface="PT Sans"/>
                <a:ea typeface="PT Sans"/>
                <a:cs typeface="PT Sans"/>
                <a:sym typeface="PT Sans"/>
              </a:rPr>
              <a:t>Phân tích dữ liệu về vũ trụ Star Wars cung cấp cái nhìn sâu sắc về sự đa dạng và phong phú của các nhân vật, hành tinh và các yếu tố khác trong thế giới giả tưởng này. Bằng cách sử dụng các biểu đồ và thống kê, chúng ta có thể hiểu rõ hơn về các xu hướng và đặc điểm của các nhân vật, đồng thời khám phá những chi tiết thú vị về thiết kế và phát triển của vũ trụ Star Wars.</a:t>
            </a:r>
          </a:p>
        </p:txBody>
      </p:sp>
      <p:sp>
        <p:nvSpPr>
          <p:cNvPr name="TextBox 7" id="7"/>
          <p:cNvSpPr txBox="true"/>
          <p:nvPr/>
        </p:nvSpPr>
        <p:spPr>
          <a:xfrm rot="0">
            <a:off x="1171486" y="6529887"/>
            <a:ext cx="9087029" cy="2728413"/>
          </a:xfrm>
          <a:prstGeom prst="rect">
            <a:avLst/>
          </a:prstGeom>
        </p:spPr>
        <p:txBody>
          <a:bodyPr anchor="t" rtlCol="false" tIns="0" lIns="0" bIns="0" rIns="0">
            <a:spAutoFit/>
          </a:bodyPr>
          <a:lstStyle/>
          <a:p>
            <a:pPr algn="just">
              <a:lnSpc>
                <a:spcPts val="4367"/>
              </a:lnSpc>
            </a:pPr>
            <a:r>
              <a:rPr lang="en-US" sz="2729">
                <a:solidFill>
                  <a:srgbClr val="00002E"/>
                </a:solidFill>
                <a:latin typeface="PT Sans"/>
                <a:ea typeface="PT Sans"/>
                <a:cs typeface="PT Sans"/>
                <a:sym typeface="PT Sans"/>
              </a:rPr>
              <a:t>Phân tích này có thể giúp chúng ta hiểu rõ hơn về sự đa dạng và phong phú của vũ trụ Star Wars, đồng thời cung cấp cái nhìn sâu sắc về cách các nhà thiết kế nhân vật và nhà biên kịch đã tạo ra một thế giới giả tưởng hấp dẫn và đầy màu sắc.</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Freeform 4" id="4" descr="preencoded.png"/>
          <p:cNvSpPr/>
          <p:nvPr/>
        </p:nvSpPr>
        <p:spPr>
          <a:xfrm flipH="false" flipV="false" rot="0">
            <a:off x="12182772" y="385762"/>
            <a:ext cx="5352455" cy="9515475"/>
          </a:xfrm>
          <a:custGeom>
            <a:avLst/>
            <a:gdLst/>
            <a:ahLst/>
            <a:cxnLst/>
            <a:rect r="r" b="b" t="t" l="l"/>
            <a:pathLst>
              <a:path h="9515475" w="5352455">
                <a:moveTo>
                  <a:pt x="0" y="0"/>
                </a:moveTo>
                <a:lnTo>
                  <a:pt x="5352455" y="0"/>
                </a:lnTo>
                <a:lnTo>
                  <a:pt x="5352455" y="9515476"/>
                </a:lnTo>
                <a:lnTo>
                  <a:pt x="0" y="9515476"/>
                </a:lnTo>
                <a:lnTo>
                  <a:pt x="0" y="0"/>
                </a:lnTo>
                <a:close/>
              </a:path>
            </a:pathLst>
          </a:custGeom>
          <a:blipFill>
            <a:blip r:embed="rId4"/>
            <a:stretch>
              <a:fillRect l="-5" t="0" r="-5" b="0"/>
            </a:stretch>
          </a:blipFill>
        </p:spPr>
      </p:sp>
      <p:sp>
        <p:nvSpPr>
          <p:cNvPr name="TextBox 5" id="5"/>
          <p:cNvSpPr txBox="true"/>
          <p:nvPr/>
        </p:nvSpPr>
        <p:spPr>
          <a:xfrm rot="0">
            <a:off x="0" y="1726866"/>
            <a:ext cx="11430000" cy="6279935"/>
          </a:xfrm>
          <a:prstGeom prst="rect">
            <a:avLst/>
          </a:prstGeom>
        </p:spPr>
        <p:txBody>
          <a:bodyPr anchor="t" rtlCol="false" tIns="0" lIns="0" bIns="0" rIns="0">
            <a:spAutoFit/>
          </a:bodyPr>
          <a:lstStyle/>
          <a:p>
            <a:pPr algn="ctr">
              <a:lnSpc>
                <a:spcPts val="16241"/>
              </a:lnSpc>
            </a:pPr>
            <a:r>
              <a:rPr lang="en-US" sz="16241">
                <a:solidFill>
                  <a:srgbClr val="FFFD47"/>
                </a:solidFill>
                <a:latin typeface="Fascinate"/>
                <a:ea typeface="Fascinate"/>
                <a:cs typeface="Fascinate"/>
                <a:sym typeface="Fascinate"/>
              </a:rPr>
              <a:t>Thank you for watching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136029"/>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descr="preencoded.png"/>
          <p:cNvSpPr/>
          <p:nvPr/>
        </p:nvSpPr>
        <p:spPr>
          <a:xfrm flipH="false" flipV="false" rot="0">
            <a:off x="0" y="0"/>
            <a:ext cx="18288000" cy="3857625"/>
          </a:xfrm>
          <a:custGeom>
            <a:avLst/>
            <a:gdLst/>
            <a:ahLst/>
            <a:cxnLst/>
            <a:rect r="r" b="b" t="t" l="l"/>
            <a:pathLst>
              <a:path h="3857625" w="18288000">
                <a:moveTo>
                  <a:pt x="0" y="0"/>
                </a:moveTo>
                <a:lnTo>
                  <a:pt x="18288000" y="0"/>
                </a:lnTo>
                <a:lnTo>
                  <a:pt x="18288000" y="3857625"/>
                </a:lnTo>
                <a:lnTo>
                  <a:pt x="0" y="3857625"/>
                </a:lnTo>
                <a:lnTo>
                  <a:pt x="0" y="0"/>
                </a:lnTo>
                <a:close/>
              </a:path>
            </a:pathLst>
          </a:custGeom>
          <a:blipFill>
            <a:blip r:embed="rId4"/>
            <a:stretch>
              <a:fillRect l="0" t="0" r="0" b="0"/>
            </a:stretch>
          </a:blipFill>
        </p:spPr>
      </p:sp>
      <p:sp>
        <p:nvSpPr>
          <p:cNvPr name="TextBox 4" id="4"/>
          <p:cNvSpPr txBox="true"/>
          <p:nvPr/>
        </p:nvSpPr>
        <p:spPr>
          <a:xfrm rot="0">
            <a:off x="1302306" y="4814322"/>
            <a:ext cx="7078444" cy="925640"/>
          </a:xfrm>
          <a:prstGeom prst="rect">
            <a:avLst/>
          </a:prstGeom>
        </p:spPr>
        <p:txBody>
          <a:bodyPr anchor="t" rtlCol="false" tIns="0" lIns="0" bIns="0" rIns="0">
            <a:spAutoFit/>
          </a:bodyPr>
          <a:lstStyle/>
          <a:p>
            <a:pPr algn="l">
              <a:lnSpc>
                <a:spcPts val="7147"/>
              </a:lnSpc>
            </a:pPr>
            <a:r>
              <a:rPr lang="en-US" sz="5717" spc="-113">
                <a:solidFill>
                  <a:srgbClr val="000000"/>
                </a:solidFill>
                <a:latin typeface="Arimo Bold"/>
                <a:ea typeface="Arimo Bold"/>
                <a:cs typeface="Arimo Bold"/>
                <a:sym typeface="Arimo Bold"/>
              </a:rPr>
              <a:t>Bài toán</a:t>
            </a:r>
          </a:p>
        </p:txBody>
      </p:sp>
      <p:sp>
        <p:nvSpPr>
          <p:cNvPr name="TextBox 5" id="5"/>
          <p:cNvSpPr txBox="true"/>
          <p:nvPr/>
        </p:nvSpPr>
        <p:spPr>
          <a:xfrm rot="0">
            <a:off x="1028700" y="6089558"/>
            <a:ext cx="15860154" cy="3026665"/>
          </a:xfrm>
          <a:prstGeom prst="rect">
            <a:avLst/>
          </a:prstGeom>
        </p:spPr>
        <p:txBody>
          <a:bodyPr anchor="t" rtlCol="false" tIns="0" lIns="0" bIns="0" rIns="0">
            <a:spAutoFit/>
          </a:bodyPr>
          <a:lstStyle/>
          <a:p>
            <a:pPr algn="just">
              <a:lnSpc>
                <a:spcPts val="4868"/>
              </a:lnSpc>
              <a:spcBef>
                <a:spcPct val="0"/>
              </a:spcBef>
            </a:pPr>
            <a:r>
              <a:rPr lang="en-US" sz="3042" spc="-61">
                <a:solidFill>
                  <a:srgbClr val="000000"/>
                </a:solidFill>
                <a:latin typeface="Arimo"/>
                <a:ea typeface="Arimo"/>
                <a:cs typeface="Arimo"/>
                <a:sym typeface="Arimo"/>
              </a:rPr>
              <a:t>Bài toán này phân tích dữ liệu về các nhân vật trong Star Wars để hiểu sâu hơn về mối quan hệ giữa thuộc tính nhân vật và giá trị văn hóa, tinh thần mà họ đại diện. Mục tiêu chính là phân tích thuộc tính, định tính xu hướng và tính cách, liên kết với giá trị văn hóa và xã hội, và phân tích theo vị trí, vai trò trong cốt truyện. Phương pháp bao gồm phân tích tương quan, phân tích vùng, và phân tích thống kê mô tả.</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4138"/>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630351" y="1983246"/>
            <a:ext cx="15628949" cy="6788183"/>
          </a:xfrm>
          <a:custGeom>
            <a:avLst/>
            <a:gdLst/>
            <a:ahLst/>
            <a:cxnLst/>
            <a:rect r="r" b="b" t="t" l="l"/>
            <a:pathLst>
              <a:path h="6788183" w="15628949">
                <a:moveTo>
                  <a:pt x="0" y="0"/>
                </a:moveTo>
                <a:lnTo>
                  <a:pt x="15628949" y="0"/>
                </a:lnTo>
                <a:lnTo>
                  <a:pt x="15628949" y="6788184"/>
                </a:lnTo>
                <a:lnTo>
                  <a:pt x="0" y="6788184"/>
                </a:lnTo>
                <a:lnTo>
                  <a:pt x="0" y="0"/>
                </a:lnTo>
                <a:close/>
              </a:path>
            </a:pathLst>
          </a:custGeom>
          <a:blipFill>
            <a:blip r:embed="rId4"/>
            <a:stretch>
              <a:fillRect l="0" t="0" r="0" b="0"/>
            </a:stretch>
          </a:blipFill>
        </p:spPr>
      </p:sp>
      <p:sp>
        <p:nvSpPr>
          <p:cNvPr name="TextBox 4" id="4"/>
          <p:cNvSpPr txBox="true"/>
          <p:nvPr/>
        </p:nvSpPr>
        <p:spPr>
          <a:xfrm rot="0">
            <a:off x="6024027" y="644381"/>
            <a:ext cx="6239946" cy="740062"/>
          </a:xfrm>
          <a:prstGeom prst="rect">
            <a:avLst/>
          </a:prstGeom>
        </p:spPr>
        <p:txBody>
          <a:bodyPr anchor="t" rtlCol="false" tIns="0" lIns="0" bIns="0" rIns="0">
            <a:spAutoFit/>
          </a:bodyPr>
          <a:lstStyle/>
          <a:p>
            <a:pPr algn="l">
              <a:lnSpc>
                <a:spcPts val="6321"/>
              </a:lnSpc>
            </a:pPr>
            <a:r>
              <a:rPr lang="en-US" sz="5057">
                <a:solidFill>
                  <a:srgbClr val="00002E"/>
                </a:solidFill>
                <a:latin typeface="Nunito Bold"/>
                <a:ea typeface="Nunito Bold"/>
                <a:cs typeface="Nunito Bold"/>
                <a:sym typeface="Nunito Bold"/>
              </a:rPr>
              <a:t>Công cụ phân tích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descr="preencoded.png"/>
          <p:cNvSpPr/>
          <p:nvPr/>
        </p:nvSpPr>
        <p:spPr>
          <a:xfrm flipH="false" flipV="false" rot="0">
            <a:off x="0" y="0"/>
            <a:ext cx="18288000" cy="3439370"/>
          </a:xfrm>
          <a:custGeom>
            <a:avLst/>
            <a:gdLst/>
            <a:ahLst/>
            <a:cxnLst/>
            <a:rect r="r" b="b" t="t" l="l"/>
            <a:pathLst>
              <a:path h="3439370" w="18288000">
                <a:moveTo>
                  <a:pt x="0" y="0"/>
                </a:moveTo>
                <a:lnTo>
                  <a:pt x="18288000" y="0"/>
                </a:lnTo>
                <a:lnTo>
                  <a:pt x="18288000" y="3439370"/>
                </a:lnTo>
                <a:lnTo>
                  <a:pt x="0" y="3439370"/>
                </a:lnTo>
                <a:lnTo>
                  <a:pt x="0" y="0"/>
                </a:lnTo>
                <a:close/>
              </a:path>
            </a:pathLst>
          </a:custGeom>
          <a:blipFill>
            <a:blip r:embed="rId4"/>
            <a:stretch>
              <a:fillRect l="-589" t="-32" r="-589" b="0"/>
            </a:stretch>
          </a:blipFill>
        </p:spPr>
      </p:sp>
      <p:sp>
        <p:nvSpPr>
          <p:cNvPr name="TextBox 4" id="4"/>
          <p:cNvSpPr txBox="true"/>
          <p:nvPr/>
        </p:nvSpPr>
        <p:spPr>
          <a:xfrm rot="0">
            <a:off x="2368659" y="4077545"/>
            <a:ext cx="13793867" cy="787051"/>
          </a:xfrm>
          <a:prstGeom prst="rect">
            <a:avLst/>
          </a:prstGeom>
        </p:spPr>
        <p:txBody>
          <a:bodyPr anchor="t" rtlCol="false" tIns="0" lIns="0" bIns="0" rIns="0">
            <a:spAutoFit/>
          </a:bodyPr>
          <a:lstStyle/>
          <a:p>
            <a:pPr algn="l">
              <a:lnSpc>
                <a:spcPts val="6296"/>
              </a:lnSpc>
            </a:pPr>
            <a:r>
              <a:rPr lang="en-US" sz="5036">
                <a:solidFill>
                  <a:srgbClr val="00002E"/>
                </a:solidFill>
                <a:latin typeface="Nunito Bold"/>
                <a:ea typeface="Nunito Bold"/>
                <a:cs typeface="Nunito Bold"/>
                <a:sym typeface="Nunito Bold"/>
              </a:rPr>
              <a:t>Kiến thức nền tảng về trực quan hóa dữ liệu</a:t>
            </a:r>
          </a:p>
        </p:txBody>
      </p:sp>
      <p:grpSp>
        <p:nvGrpSpPr>
          <p:cNvPr name="Group 5" id="5"/>
          <p:cNvGrpSpPr/>
          <p:nvPr/>
        </p:nvGrpSpPr>
        <p:grpSpPr>
          <a:xfrm rot="0">
            <a:off x="2141339" y="5645646"/>
            <a:ext cx="6775341" cy="1401335"/>
            <a:chOff x="0" y="0"/>
            <a:chExt cx="9033788" cy="1868447"/>
          </a:xfrm>
        </p:grpSpPr>
        <p:grpSp>
          <p:nvGrpSpPr>
            <p:cNvPr name="Group 6" id="6"/>
            <p:cNvGrpSpPr/>
            <p:nvPr/>
          </p:nvGrpSpPr>
          <p:grpSpPr>
            <a:xfrm rot="0">
              <a:off x="0" y="0"/>
              <a:ext cx="853480" cy="853480"/>
              <a:chOff x="0" y="0"/>
              <a:chExt cx="853480" cy="853480"/>
            </a:xfrm>
          </p:grpSpPr>
          <p:sp>
            <p:nvSpPr>
              <p:cNvPr name="Freeform 7" id="7"/>
              <p:cNvSpPr/>
              <p:nvPr/>
            </p:nvSpPr>
            <p:spPr>
              <a:xfrm flipH="false" flipV="false" rot="0">
                <a:off x="19050" y="19050"/>
                <a:ext cx="815340" cy="815340"/>
              </a:xfrm>
              <a:custGeom>
                <a:avLst/>
                <a:gdLst/>
                <a:ahLst/>
                <a:cxnLst/>
                <a:rect r="r" b="b" t="t" l="l"/>
                <a:pathLst>
                  <a:path h="815340" w="815340">
                    <a:moveTo>
                      <a:pt x="0" y="407670"/>
                    </a:moveTo>
                    <a:cubicBezTo>
                      <a:pt x="0" y="182499"/>
                      <a:pt x="182499" y="0"/>
                      <a:pt x="407670" y="0"/>
                    </a:cubicBezTo>
                    <a:cubicBezTo>
                      <a:pt x="632841" y="0"/>
                      <a:pt x="815340" y="182499"/>
                      <a:pt x="815340" y="407670"/>
                    </a:cubicBezTo>
                    <a:cubicBezTo>
                      <a:pt x="815340" y="632841"/>
                      <a:pt x="632841" y="815340"/>
                      <a:pt x="407670" y="815340"/>
                    </a:cubicBezTo>
                    <a:cubicBezTo>
                      <a:pt x="182499" y="815340"/>
                      <a:pt x="0" y="632841"/>
                      <a:pt x="0" y="407670"/>
                    </a:cubicBezTo>
                    <a:close/>
                  </a:path>
                </a:pathLst>
              </a:custGeom>
              <a:solidFill>
                <a:srgbClr val="F3F3FF"/>
              </a:solidFill>
            </p:spPr>
          </p:sp>
          <p:sp>
            <p:nvSpPr>
              <p:cNvPr name="Freeform 8" id="8"/>
              <p:cNvSpPr/>
              <p:nvPr/>
            </p:nvSpPr>
            <p:spPr>
              <a:xfrm flipH="false" flipV="false" rot="0">
                <a:off x="0" y="0"/>
                <a:ext cx="853440" cy="853440"/>
              </a:xfrm>
              <a:custGeom>
                <a:avLst/>
                <a:gdLst/>
                <a:ahLst/>
                <a:cxnLst/>
                <a:rect r="r" b="b" t="t" l="l"/>
                <a:pathLst>
                  <a:path h="853440" w="853440">
                    <a:moveTo>
                      <a:pt x="0" y="426720"/>
                    </a:moveTo>
                    <a:cubicBezTo>
                      <a:pt x="0" y="191008"/>
                      <a:pt x="191008" y="0"/>
                      <a:pt x="426720" y="0"/>
                    </a:cubicBezTo>
                    <a:cubicBezTo>
                      <a:pt x="437261" y="0"/>
                      <a:pt x="445770" y="8509"/>
                      <a:pt x="445770" y="19050"/>
                    </a:cubicBezTo>
                    <a:lnTo>
                      <a:pt x="426720" y="19050"/>
                    </a:lnTo>
                    <a:lnTo>
                      <a:pt x="426720" y="0"/>
                    </a:lnTo>
                    <a:lnTo>
                      <a:pt x="426720" y="19050"/>
                    </a:lnTo>
                    <a:lnTo>
                      <a:pt x="426720" y="0"/>
                    </a:lnTo>
                    <a:cubicBezTo>
                      <a:pt x="662432" y="0"/>
                      <a:pt x="853440" y="191008"/>
                      <a:pt x="853440" y="426720"/>
                    </a:cubicBezTo>
                    <a:cubicBezTo>
                      <a:pt x="853440" y="433959"/>
                      <a:pt x="849376" y="440563"/>
                      <a:pt x="842899" y="443738"/>
                    </a:cubicBezTo>
                    <a:lnTo>
                      <a:pt x="834390" y="426720"/>
                    </a:lnTo>
                    <a:lnTo>
                      <a:pt x="853440" y="426720"/>
                    </a:lnTo>
                    <a:cubicBezTo>
                      <a:pt x="853440" y="662432"/>
                      <a:pt x="662432" y="853440"/>
                      <a:pt x="426720" y="853440"/>
                    </a:cubicBezTo>
                    <a:lnTo>
                      <a:pt x="426720" y="834390"/>
                    </a:lnTo>
                    <a:lnTo>
                      <a:pt x="426720" y="815340"/>
                    </a:lnTo>
                    <a:lnTo>
                      <a:pt x="426720" y="834390"/>
                    </a:lnTo>
                    <a:lnTo>
                      <a:pt x="426720" y="853440"/>
                    </a:lnTo>
                    <a:cubicBezTo>
                      <a:pt x="191008" y="853440"/>
                      <a:pt x="0" y="662432"/>
                      <a:pt x="0" y="426720"/>
                    </a:cubicBezTo>
                    <a:lnTo>
                      <a:pt x="19050" y="426720"/>
                    </a:lnTo>
                    <a:lnTo>
                      <a:pt x="0" y="426720"/>
                    </a:lnTo>
                    <a:moveTo>
                      <a:pt x="38100" y="426720"/>
                    </a:moveTo>
                    <a:lnTo>
                      <a:pt x="19050" y="426720"/>
                    </a:lnTo>
                    <a:lnTo>
                      <a:pt x="38100" y="426720"/>
                    </a:lnTo>
                    <a:cubicBezTo>
                      <a:pt x="38100" y="641350"/>
                      <a:pt x="212090" y="815340"/>
                      <a:pt x="426720" y="815340"/>
                    </a:cubicBezTo>
                    <a:cubicBezTo>
                      <a:pt x="437261" y="815340"/>
                      <a:pt x="445770" y="823849"/>
                      <a:pt x="445770" y="834390"/>
                    </a:cubicBezTo>
                    <a:cubicBezTo>
                      <a:pt x="445770" y="844931"/>
                      <a:pt x="437261" y="853440"/>
                      <a:pt x="426720" y="853440"/>
                    </a:cubicBezTo>
                    <a:cubicBezTo>
                      <a:pt x="416179" y="853440"/>
                      <a:pt x="407670" y="844931"/>
                      <a:pt x="407670" y="834390"/>
                    </a:cubicBezTo>
                    <a:cubicBezTo>
                      <a:pt x="407670" y="823849"/>
                      <a:pt x="416179" y="815340"/>
                      <a:pt x="426720" y="815340"/>
                    </a:cubicBezTo>
                    <a:cubicBezTo>
                      <a:pt x="641350" y="815340"/>
                      <a:pt x="815340" y="641350"/>
                      <a:pt x="815340" y="426720"/>
                    </a:cubicBezTo>
                    <a:cubicBezTo>
                      <a:pt x="815340" y="419481"/>
                      <a:pt x="819404" y="412877"/>
                      <a:pt x="825881" y="409702"/>
                    </a:cubicBezTo>
                    <a:lnTo>
                      <a:pt x="834390" y="426720"/>
                    </a:lnTo>
                    <a:lnTo>
                      <a:pt x="815340" y="426720"/>
                    </a:lnTo>
                    <a:cubicBezTo>
                      <a:pt x="815340" y="212090"/>
                      <a:pt x="641350" y="38100"/>
                      <a:pt x="426720" y="38100"/>
                    </a:cubicBezTo>
                    <a:cubicBezTo>
                      <a:pt x="416179" y="38100"/>
                      <a:pt x="407670" y="29591"/>
                      <a:pt x="407670" y="19050"/>
                    </a:cubicBezTo>
                    <a:lnTo>
                      <a:pt x="426720" y="19050"/>
                    </a:lnTo>
                    <a:lnTo>
                      <a:pt x="426720" y="38100"/>
                    </a:lnTo>
                    <a:cubicBezTo>
                      <a:pt x="212090" y="38100"/>
                      <a:pt x="38100" y="212090"/>
                      <a:pt x="38100" y="426720"/>
                    </a:cubicBezTo>
                    <a:close/>
                  </a:path>
                </a:pathLst>
              </a:custGeom>
              <a:solidFill>
                <a:srgbClr val="00002E"/>
              </a:solidFill>
            </p:spPr>
          </p:sp>
        </p:grpSp>
        <p:sp>
          <p:nvSpPr>
            <p:cNvPr name="TextBox 9" id="9"/>
            <p:cNvSpPr txBox="true"/>
            <p:nvPr/>
          </p:nvSpPr>
          <p:spPr>
            <a:xfrm rot="0">
              <a:off x="197584" y="178709"/>
              <a:ext cx="458312" cy="553212"/>
            </a:xfrm>
            <a:prstGeom prst="rect">
              <a:avLst/>
            </a:prstGeom>
          </p:spPr>
          <p:txBody>
            <a:bodyPr anchor="t" rtlCol="false" tIns="0" lIns="0" bIns="0" rIns="0">
              <a:spAutoFit/>
            </a:bodyPr>
            <a:lstStyle/>
            <a:p>
              <a:pPr algn="ctr">
                <a:lnSpc>
                  <a:spcPts val="3022"/>
                </a:lnSpc>
              </a:pPr>
              <a:r>
                <a:rPr lang="en-US" sz="3022">
                  <a:solidFill>
                    <a:srgbClr val="2D4DF2"/>
                  </a:solidFill>
                  <a:latin typeface="Nunito Bold"/>
                  <a:ea typeface="Nunito Bold"/>
                  <a:cs typeface="Nunito Bold"/>
                  <a:sym typeface="Nunito Bold"/>
                </a:rPr>
                <a:t>1</a:t>
              </a:r>
            </a:p>
          </p:txBody>
        </p:sp>
        <p:sp>
          <p:nvSpPr>
            <p:cNvPr name="TextBox 10" id="10"/>
            <p:cNvSpPr txBox="true"/>
            <p:nvPr/>
          </p:nvSpPr>
          <p:spPr>
            <a:xfrm rot="0">
              <a:off x="1318697" y="60960"/>
              <a:ext cx="4020582" cy="430133"/>
            </a:xfrm>
            <a:prstGeom prst="rect">
              <a:avLst/>
            </a:prstGeom>
          </p:spPr>
          <p:txBody>
            <a:bodyPr anchor="t" rtlCol="false" tIns="0" lIns="0" bIns="0" rIns="0">
              <a:spAutoFit/>
            </a:bodyPr>
            <a:lstStyle/>
            <a:p>
              <a:pPr algn="l">
                <a:lnSpc>
                  <a:spcPts val="3147"/>
                </a:lnSpc>
              </a:pPr>
              <a:r>
                <a:rPr lang="en-US" sz="2518">
                  <a:solidFill>
                    <a:srgbClr val="2D4DF2"/>
                  </a:solidFill>
                  <a:latin typeface="Nunito Bold"/>
                  <a:ea typeface="Nunito Bold"/>
                  <a:cs typeface="Nunito Bold"/>
                  <a:sym typeface="Nunito Bold"/>
                </a:rPr>
                <a:t>Mục đích</a:t>
              </a:r>
            </a:p>
          </p:txBody>
        </p:sp>
        <p:sp>
          <p:nvSpPr>
            <p:cNvPr name="TextBox 11" id="11"/>
            <p:cNvSpPr txBox="true"/>
            <p:nvPr/>
          </p:nvSpPr>
          <p:spPr>
            <a:xfrm rot="0">
              <a:off x="1318697" y="744577"/>
              <a:ext cx="7715092" cy="1123870"/>
            </a:xfrm>
            <a:prstGeom prst="rect">
              <a:avLst/>
            </a:prstGeom>
          </p:spPr>
          <p:txBody>
            <a:bodyPr anchor="t" rtlCol="false" tIns="0" lIns="0" bIns="0" rIns="0">
              <a:spAutoFit/>
            </a:bodyPr>
            <a:lstStyle/>
            <a:p>
              <a:pPr algn="l">
                <a:lnSpc>
                  <a:spcPts val="3425"/>
                </a:lnSpc>
              </a:pPr>
              <a:r>
                <a:rPr lang="en-US" sz="2140">
                  <a:solidFill>
                    <a:srgbClr val="00002E"/>
                  </a:solidFill>
                  <a:latin typeface="PT Sans"/>
                  <a:ea typeface="PT Sans"/>
                  <a:cs typeface="PT Sans"/>
                  <a:sym typeface="PT Sans"/>
                </a:rPr>
                <a:t>Trực quan hóa dữ liệu giúp truyền tải thông tin một cách hiệu quả và dễ hiểu.</a:t>
              </a:r>
            </a:p>
          </p:txBody>
        </p:sp>
      </p:grpSp>
      <p:grpSp>
        <p:nvGrpSpPr>
          <p:cNvPr name="Group 12" id="12"/>
          <p:cNvGrpSpPr/>
          <p:nvPr/>
        </p:nvGrpSpPr>
        <p:grpSpPr>
          <a:xfrm rot="0">
            <a:off x="9265592" y="5645646"/>
            <a:ext cx="6775341" cy="1401335"/>
            <a:chOff x="0" y="0"/>
            <a:chExt cx="9033788" cy="1868447"/>
          </a:xfrm>
        </p:grpSpPr>
        <p:grpSp>
          <p:nvGrpSpPr>
            <p:cNvPr name="Group 13" id="13"/>
            <p:cNvGrpSpPr/>
            <p:nvPr/>
          </p:nvGrpSpPr>
          <p:grpSpPr>
            <a:xfrm rot="0">
              <a:off x="0" y="0"/>
              <a:ext cx="853480" cy="853480"/>
              <a:chOff x="0" y="0"/>
              <a:chExt cx="853480" cy="853480"/>
            </a:xfrm>
          </p:grpSpPr>
          <p:sp>
            <p:nvSpPr>
              <p:cNvPr name="Freeform 14" id="14"/>
              <p:cNvSpPr/>
              <p:nvPr/>
            </p:nvSpPr>
            <p:spPr>
              <a:xfrm flipH="false" flipV="false" rot="0">
                <a:off x="19050" y="19050"/>
                <a:ext cx="815340" cy="815340"/>
              </a:xfrm>
              <a:custGeom>
                <a:avLst/>
                <a:gdLst/>
                <a:ahLst/>
                <a:cxnLst/>
                <a:rect r="r" b="b" t="t" l="l"/>
                <a:pathLst>
                  <a:path h="815340" w="815340">
                    <a:moveTo>
                      <a:pt x="0" y="407670"/>
                    </a:moveTo>
                    <a:cubicBezTo>
                      <a:pt x="0" y="182499"/>
                      <a:pt x="182499" y="0"/>
                      <a:pt x="407670" y="0"/>
                    </a:cubicBezTo>
                    <a:cubicBezTo>
                      <a:pt x="632841" y="0"/>
                      <a:pt x="815340" y="182499"/>
                      <a:pt x="815340" y="407670"/>
                    </a:cubicBezTo>
                    <a:cubicBezTo>
                      <a:pt x="815340" y="632841"/>
                      <a:pt x="632841" y="815340"/>
                      <a:pt x="407670" y="815340"/>
                    </a:cubicBezTo>
                    <a:cubicBezTo>
                      <a:pt x="182499" y="815340"/>
                      <a:pt x="0" y="632841"/>
                      <a:pt x="0" y="407670"/>
                    </a:cubicBezTo>
                    <a:close/>
                  </a:path>
                </a:pathLst>
              </a:custGeom>
              <a:solidFill>
                <a:srgbClr val="F3F3FF"/>
              </a:solidFill>
            </p:spPr>
          </p:sp>
          <p:sp>
            <p:nvSpPr>
              <p:cNvPr name="Freeform 15" id="15"/>
              <p:cNvSpPr/>
              <p:nvPr/>
            </p:nvSpPr>
            <p:spPr>
              <a:xfrm flipH="false" flipV="false" rot="0">
                <a:off x="0" y="0"/>
                <a:ext cx="853440" cy="853440"/>
              </a:xfrm>
              <a:custGeom>
                <a:avLst/>
                <a:gdLst/>
                <a:ahLst/>
                <a:cxnLst/>
                <a:rect r="r" b="b" t="t" l="l"/>
                <a:pathLst>
                  <a:path h="853440" w="853440">
                    <a:moveTo>
                      <a:pt x="0" y="426720"/>
                    </a:moveTo>
                    <a:cubicBezTo>
                      <a:pt x="0" y="191008"/>
                      <a:pt x="191008" y="0"/>
                      <a:pt x="426720" y="0"/>
                    </a:cubicBezTo>
                    <a:cubicBezTo>
                      <a:pt x="437261" y="0"/>
                      <a:pt x="445770" y="8509"/>
                      <a:pt x="445770" y="19050"/>
                    </a:cubicBezTo>
                    <a:lnTo>
                      <a:pt x="426720" y="19050"/>
                    </a:lnTo>
                    <a:lnTo>
                      <a:pt x="426720" y="0"/>
                    </a:lnTo>
                    <a:lnTo>
                      <a:pt x="426720" y="19050"/>
                    </a:lnTo>
                    <a:lnTo>
                      <a:pt x="426720" y="0"/>
                    </a:lnTo>
                    <a:cubicBezTo>
                      <a:pt x="662432" y="0"/>
                      <a:pt x="853440" y="191008"/>
                      <a:pt x="853440" y="426720"/>
                    </a:cubicBezTo>
                    <a:cubicBezTo>
                      <a:pt x="853440" y="433959"/>
                      <a:pt x="849376" y="440563"/>
                      <a:pt x="842899" y="443738"/>
                    </a:cubicBezTo>
                    <a:lnTo>
                      <a:pt x="834390" y="426720"/>
                    </a:lnTo>
                    <a:lnTo>
                      <a:pt x="853440" y="426720"/>
                    </a:lnTo>
                    <a:cubicBezTo>
                      <a:pt x="853440" y="662432"/>
                      <a:pt x="662432" y="853440"/>
                      <a:pt x="426720" y="853440"/>
                    </a:cubicBezTo>
                    <a:lnTo>
                      <a:pt x="426720" y="834390"/>
                    </a:lnTo>
                    <a:lnTo>
                      <a:pt x="426720" y="815340"/>
                    </a:lnTo>
                    <a:lnTo>
                      <a:pt x="426720" y="834390"/>
                    </a:lnTo>
                    <a:lnTo>
                      <a:pt x="426720" y="853440"/>
                    </a:lnTo>
                    <a:cubicBezTo>
                      <a:pt x="191008" y="853440"/>
                      <a:pt x="0" y="662432"/>
                      <a:pt x="0" y="426720"/>
                    </a:cubicBezTo>
                    <a:lnTo>
                      <a:pt x="19050" y="426720"/>
                    </a:lnTo>
                    <a:lnTo>
                      <a:pt x="0" y="426720"/>
                    </a:lnTo>
                    <a:moveTo>
                      <a:pt x="38100" y="426720"/>
                    </a:moveTo>
                    <a:lnTo>
                      <a:pt x="19050" y="426720"/>
                    </a:lnTo>
                    <a:lnTo>
                      <a:pt x="38100" y="426720"/>
                    </a:lnTo>
                    <a:cubicBezTo>
                      <a:pt x="38100" y="641350"/>
                      <a:pt x="212090" y="815340"/>
                      <a:pt x="426720" y="815340"/>
                    </a:cubicBezTo>
                    <a:cubicBezTo>
                      <a:pt x="437261" y="815340"/>
                      <a:pt x="445770" y="823849"/>
                      <a:pt x="445770" y="834390"/>
                    </a:cubicBezTo>
                    <a:cubicBezTo>
                      <a:pt x="445770" y="844931"/>
                      <a:pt x="437261" y="853440"/>
                      <a:pt x="426720" y="853440"/>
                    </a:cubicBezTo>
                    <a:cubicBezTo>
                      <a:pt x="416179" y="853440"/>
                      <a:pt x="407670" y="844931"/>
                      <a:pt x="407670" y="834390"/>
                    </a:cubicBezTo>
                    <a:cubicBezTo>
                      <a:pt x="407670" y="823849"/>
                      <a:pt x="416179" y="815340"/>
                      <a:pt x="426720" y="815340"/>
                    </a:cubicBezTo>
                    <a:cubicBezTo>
                      <a:pt x="641350" y="815340"/>
                      <a:pt x="815340" y="641350"/>
                      <a:pt x="815340" y="426720"/>
                    </a:cubicBezTo>
                    <a:cubicBezTo>
                      <a:pt x="815340" y="419481"/>
                      <a:pt x="819404" y="412877"/>
                      <a:pt x="825881" y="409702"/>
                    </a:cubicBezTo>
                    <a:lnTo>
                      <a:pt x="834390" y="426720"/>
                    </a:lnTo>
                    <a:lnTo>
                      <a:pt x="815340" y="426720"/>
                    </a:lnTo>
                    <a:cubicBezTo>
                      <a:pt x="815340" y="212090"/>
                      <a:pt x="641350" y="38100"/>
                      <a:pt x="426720" y="38100"/>
                    </a:cubicBezTo>
                    <a:cubicBezTo>
                      <a:pt x="416179" y="38100"/>
                      <a:pt x="407670" y="29591"/>
                      <a:pt x="407670" y="19050"/>
                    </a:cubicBezTo>
                    <a:lnTo>
                      <a:pt x="426720" y="19050"/>
                    </a:lnTo>
                    <a:lnTo>
                      <a:pt x="426720" y="38100"/>
                    </a:lnTo>
                    <a:cubicBezTo>
                      <a:pt x="212090" y="38100"/>
                      <a:pt x="38100" y="212090"/>
                      <a:pt x="38100" y="426720"/>
                    </a:cubicBezTo>
                    <a:close/>
                  </a:path>
                </a:pathLst>
              </a:custGeom>
              <a:solidFill>
                <a:srgbClr val="00002E"/>
              </a:solidFill>
            </p:spPr>
          </p:sp>
        </p:grpSp>
        <p:sp>
          <p:nvSpPr>
            <p:cNvPr name="TextBox 16" id="16"/>
            <p:cNvSpPr txBox="true"/>
            <p:nvPr/>
          </p:nvSpPr>
          <p:spPr>
            <a:xfrm rot="0">
              <a:off x="197584" y="178709"/>
              <a:ext cx="458312" cy="553212"/>
            </a:xfrm>
            <a:prstGeom prst="rect">
              <a:avLst/>
            </a:prstGeom>
          </p:spPr>
          <p:txBody>
            <a:bodyPr anchor="t" rtlCol="false" tIns="0" lIns="0" bIns="0" rIns="0">
              <a:spAutoFit/>
            </a:bodyPr>
            <a:lstStyle/>
            <a:p>
              <a:pPr algn="ctr">
                <a:lnSpc>
                  <a:spcPts val="3022"/>
                </a:lnSpc>
              </a:pPr>
              <a:r>
                <a:rPr lang="en-US" sz="3022">
                  <a:solidFill>
                    <a:srgbClr val="015F98"/>
                  </a:solidFill>
                  <a:latin typeface="Nunito Bold"/>
                  <a:ea typeface="Nunito Bold"/>
                  <a:cs typeface="Nunito Bold"/>
                  <a:sym typeface="Nunito Bold"/>
                </a:rPr>
                <a:t>2</a:t>
              </a:r>
            </a:p>
          </p:txBody>
        </p:sp>
        <p:sp>
          <p:nvSpPr>
            <p:cNvPr name="TextBox 17" id="17"/>
            <p:cNvSpPr txBox="true"/>
            <p:nvPr/>
          </p:nvSpPr>
          <p:spPr>
            <a:xfrm rot="0">
              <a:off x="1318697" y="60960"/>
              <a:ext cx="4020582" cy="430133"/>
            </a:xfrm>
            <a:prstGeom prst="rect">
              <a:avLst/>
            </a:prstGeom>
          </p:spPr>
          <p:txBody>
            <a:bodyPr anchor="t" rtlCol="false" tIns="0" lIns="0" bIns="0" rIns="0">
              <a:spAutoFit/>
            </a:bodyPr>
            <a:lstStyle/>
            <a:p>
              <a:pPr algn="l">
                <a:lnSpc>
                  <a:spcPts val="3147"/>
                </a:lnSpc>
              </a:pPr>
              <a:r>
                <a:rPr lang="en-US" sz="2518">
                  <a:solidFill>
                    <a:srgbClr val="015F98"/>
                  </a:solidFill>
                  <a:latin typeface="Nunito Bold"/>
                  <a:ea typeface="Nunito Bold"/>
                  <a:cs typeface="Nunito Bold"/>
                  <a:sym typeface="Nunito Bold"/>
                </a:rPr>
                <a:t>Thu thập dữ liệu</a:t>
              </a:r>
            </a:p>
          </p:txBody>
        </p:sp>
        <p:sp>
          <p:nvSpPr>
            <p:cNvPr name="TextBox 18" id="18"/>
            <p:cNvSpPr txBox="true"/>
            <p:nvPr/>
          </p:nvSpPr>
          <p:spPr>
            <a:xfrm rot="0">
              <a:off x="1318697" y="744577"/>
              <a:ext cx="7715092" cy="1123870"/>
            </a:xfrm>
            <a:prstGeom prst="rect">
              <a:avLst/>
            </a:prstGeom>
          </p:spPr>
          <p:txBody>
            <a:bodyPr anchor="t" rtlCol="false" tIns="0" lIns="0" bIns="0" rIns="0">
              <a:spAutoFit/>
            </a:bodyPr>
            <a:lstStyle/>
            <a:p>
              <a:pPr algn="l">
                <a:lnSpc>
                  <a:spcPts val="3425"/>
                </a:lnSpc>
              </a:pPr>
              <a:r>
                <a:rPr lang="en-US" sz="2140">
                  <a:solidFill>
                    <a:srgbClr val="00002E"/>
                  </a:solidFill>
                  <a:latin typeface="PT Sans"/>
                  <a:ea typeface="PT Sans"/>
                  <a:cs typeface="PT Sans"/>
                  <a:sym typeface="PT Sans"/>
                </a:rPr>
                <a:t>Thu thập dữ liệu là bước đầu tiên trong quá trình trực quan hóa dữ liệu.</a:t>
              </a:r>
            </a:p>
          </p:txBody>
        </p:sp>
      </p:grpSp>
      <p:grpSp>
        <p:nvGrpSpPr>
          <p:cNvPr name="Group 19" id="19"/>
          <p:cNvGrpSpPr/>
          <p:nvPr/>
        </p:nvGrpSpPr>
        <p:grpSpPr>
          <a:xfrm rot="0">
            <a:off x="2141339" y="7655868"/>
            <a:ext cx="6775341" cy="1401335"/>
            <a:chOff x="0" y="0"/>
            <a:chExt cx="9033788" cy="1868447"/>
          </a:xfrm>
        </p:grpSpPr>
        <p:grpSp>
          <p:nvGrpSpPr>
            <p:cNvPr name="Group 20" id="20"/>
            <p:cNvGrpSpPr/>
            <p:nvPr/>
          </p:nvGrpSpPr>
          <p:grpSpPr>
            <a:xfrm rot="0">
              <a:off x="0" y="0"/>
              <a:ext cx="853480" cy="853480"/>
              <a:chOff x="0" y="0"/>
              <a:chExt cx="853480" cy="853480"/>
            </a:xfrm>
          </p:grpSpPr>
          <p:sp>
            <p:nvSpPr>
              <p:cNvPr name="Freeform 21" id="21"/>
              <p:cNvSpPr/>
              <p:nvPr/>
            </p:nvSpPr>
            <p:spPr>
              <a:xfrm flipH="false" flipV="false" rot="0">
                <a:off x="19050" y="19050"/>
                <a:ext cx="815340" cy="815340"/>
              </a:xfrm>
              <a:custGeom>
                <a:avLst/>
                <a:gdLst/>
                <a:ahLst/>
                <a:cxnLst/>
                <a:rect r="r" b="b" t="t" l="l"/>
                <a:pathLst>
                  <a:path h="815340" w="815340">
                    <a:moveTo>
                      <a:pt x="0" y="407670"/>
                    </a:moveTo>
                    <a:cubicBezTo>
                      <a:pt x="0" y="182499"/>
                      <a:pt x="182499" y="0"/>
                      <a:pt x="407670" y="0"/>
                    </a:cubicBezTo>
                    <a:cubicBezTo>
                      <a:pt x="632841" y="0"/>
                      <a:pt x="815340" y="182499"/>
                      <a:pt x="815340" y="407670"/>
                    </a:cubicBezTo>
                    <a:cubicBezTo>
                      <a:pt x="815340" y="632841"/>
                      <a:pt x="632841" y="815340"/>
                      <a:pt x="407670" y="815340"/>
                    </a:cubicBezTo>
                    <a:cubicBezTo>
                      <a:pt x="182499" y="815340"/>
                      <a:pt x="0" y="632841"/>
                      <a:pt x="0" y="407670"/>
                    </a:cubicBezTo>
                    <a:close/>
                  </a:path>
                </a:pathLst>
              </a:custGeom>
              <a:solidFill>
                <a:srgbClr val="F3F3FF"/>
              </a:solidFill>
            </p:spPr>
          </p:sp>
          <p:sp>
            <p:nvSpPr>
              <p:cNvPr name="Freeform 22" id="22"/>
              <p:cNvSpPr/>
              <p:nvPr/>
            </p:nvSpPr>
            <p:spPr>
              <a:xfrm flipH="false" flipV="false" rot="0">
                <a:off x="0" y="0"/>
                <a:ext cx="853440" cy="853440"/>
              </a:xfrm>
              <a:custGeom>
                <a:avLst/>
                <a:gdLst/>
                <a:ahLst/>
                <a:cxnLst/>
                <a:rect r="r" b="b" t="t" l="l"/>
                <a:pathLst>
                  <a:path h="853440" w="853440">
                    <a:moveTo>
                      <a:pt x="0" y="426720"/>
                    </a:moveTo>
                    <a:cubicBezTo>
                      <a:pt x="0" y="191008"/>
                      <a:pt x="191008" y="0"/>
                      <a:pt x="426720" y="0"/>
                    </a:cubicBezTo>
                    <a:cubicBezTo>
                      <a:pt x="437261" y="0"/>
                      <a:pt x="445770" y="8509"/>
                      <a:pt x="445770" y="19050"/>
                    </a:cubicBezTo>
                    <a:lnTo>
                      <a:pt x="426720" y="19050"/>
                    </a:lnTo>
                    <a:lnTo>
                      <a:pt x="426720" y="0"/>
                    </a:lnTo>
                    <a:lnTo>
                      <a:pt x="426720" y="19050"/>
                    </a:lnTo>
                    <a:lnTo>
                      <a:pt x="426720" y="0"/>
                    </a:lnTo>
                    <a:cubicBezTo>
                      <a:pt x="662432" y="0"/>
                      <a:pt x="853440" y="191008"/>
                      <a:pt x="853440" y="426720"/>
                    </a:cubicBezTo>
                    <a:cubicBezTo>
                      <a:pt x="853440" y="433959"/>
                      <a:pt x="849376" y="440563"/>
                      <a:pt x="842899" y="443738"/>
                    </a:cubicBezTo>
                    <a:lnTo>
                      <a:pt x="834390" y="426720"/>
                    </a:lnTo>
                    <a:lnTo>
                      <a:pt x="853440" y="426720"/>
                    </a:lnTo>
                    <a:cubicBezTo>
                      <a:pt x="853440" y="662432"/>
                      <a:pt x="662432" y="853440"/>
                      <a:pt x="426720" y="853440"/>
                    </a:cubicBezTo>
                    <a:lnTo>
                      <a:pt x="426720" y="834390"/>
                    </a:lnTo>
                    <a:lnTo>
                      <a:pt x="426720" y="815340"/>
                    </a:lnTo>
                    <a:lnTo>
                      <a:pt x="426720" y="834390"/>
                    </a:lnTo>
                    <a:lnTo>
                      <a:pt x="426720" y="853440"/>
                    </a:lnTo>
                    <a:cubicBezTo>
                      <a:pt x="191008" y="853440"/>
                      <a:pt x="0" y="662432"/>
                      <a:pt x="0" y="426720"/>
                    </a:cubicBezTo>
                    <a:lnTo>
                      <a:pt x="19050" y="426720"/>
                    </a:lnTo>
                    <a:lnTo>
                      <a:pt x="0" y="426720"/>
                    </a:lnTo>
                    <a:moveTo>
                      <a:pt x="38100" y="426720"/>
                    </a:moveTo>
                    <a:lnTo>
                      <a:pt x="19050" y="426720"/>
                    </a:lnTo>
                    <a:lnTo>
                      <a:pt x="38100" y="426720"/>
                    </a:lnTo>
                    <a:cubicBezTo>
                      <a:pt x="38100" y="641350"/>
                      <a:pt x="212090" y="815340"/>
                      <a:pt x="426720" y="815340"/>
                    </a:cubicBezTo>
                    <a:cubicBezTo>
                      <a:pt x="437261" y="815340"/>
                      <a:pt x="445770" y="823849"/>
                      <a:pt x="445770" y="834390"/>
                    </a:cubicBezTo>
                    <a:cubicBezTo>
                      <a:pt x="445770" y="844931"/>
                      <a:pt x="437261" y="853440"/>
                      <a:pt x="426720" y="853440"/>
                    </a:cubicBezTo>
                    <a:cubicBezTo>
                      <a:pt x="416179" y="853440"/>
                      <a:pt x="407670" y="844931"/>
                      <a:pt x="407670" y="834390"/>
                    </a:cubicBezTo>
                    <a:cubicBezTo>
                      <a:pt x="407670" y="823849"/>
                      <a:pt x="416179" y="815340"/>
                      <a:pt x="426720" y="815340"/>
                    </a:cubicBezTo>
                    <a:cubicBezTo>
                      <a:pt x="641350" y="815340"/>
                      <a:pt x="815340" y="641350"/>
                      <a:pt x="815340" y="426720"/>
                    </a:cubicBezTo>
                    <a:cubicBezTo>
                      <a:pt x="815340" y="419481"/>
                      <a:pt x="819404" y="412877"/>
                      <a:pt x="825881" y="409702"/>
                    </a:cubicBezTo>
                    <a:lnTo>
                      <a:pt x="834390" y="426720"/>
                    </a:lnTo>
                    <a:lnTo>
                      <a:pt x="815340" y="426720"/>
                    </a:lnTo>
                    <a:cubicBezTo>
                      <a:pt x="815340" y="212090"/>
                      <a:pt x="641350" y="38100"/>
                      <a:pt x="426720" y="38100"/>
                    </a:cubicBezTo>
                    <a:cubicBezTo>
                      <a:pt x="416179" y="38100"/>
                      <a:pt x="407670" y="29591"/>
                      <a:pt x="407670" y="19050"/>
                    </a:cubicBezTo>
                    <a:lnTo>
                      <a:pt x="426720" y="19050"/>
                    </a:lnTo>
                    <a:lnTo>
                      <a:pt x="426720" y="38100"/>
                    </a:lnTo>
                    <a:cubicBezTo>
                      <a:pt x="212090" y="38100"/>
                      <a:pt x="38100" y="212090"/>
                      <a:pt x="38100" y="426720"/>
                    </a:cubicBezTo>
                    <a:close/>
                  </a:path>
                </a:pathLst>
              </a:custGeom>
              <a:solidFill>
                <a:srgbClr val="00002E"/>
              </a:solidFill>
            </p:spPr>
          </p:sp>
        </p:grpSp>
        <p:sp>
          <p:nvSpPr>
            <p:cNvPr name="TextBox 23" id="23"/>
            <p:cNvSpPr txBox="true"/>
            <p:nvPr/>
          </p:nvSpPr>
          <p:spPr>
            <a:xfrm rot="0">
              <a:off x="202267" y="178709"/>
              <a:ext cx="453628" cy="553212"/>
            </a:xfrm>
            <a:prstGeom prst="rect">
              <a:avLst/>
            </a:prstGeom>
          </p:spPr>
          <p:txBody>
            <a:bodyPr anchor="t" rtlCol="false" tIns="0" lIns="0" bIns="0" rIns="0">
              <a:spAutoFit/>
            </a:bodyPr>
            <a:lstStyle/>
            <a:p>
              <a:pPr algn="ctr">
                <a:lnSpc>
                  <a:spcPts val="3022"/>
                </a:lnSpc>
              </a:pPr>
              <a:r>
                <a:rPr lang="en-US" sz="3022">
                  <a:solidFill>
                    <a:srgbClr val="AD1F96"/>
                  </a:solidFill>
                  <a:latin typeface="Nunito Bold"/>
                  <a:ea typeface="Nunito Bold"/>
                  <a:cs typeface="Nunito Bold"/>
                  <a:sym typeface="Nunito Bold"/>
                </a:rPr>
                <a:t>3</a:t>
              </a:r>
            </a:p>
          </p:txBody>
        </p:sp>
        <p:sp>
          <p:nvSpPr>
            <p:cNvPr name="TextBox 24" id="24"/>
            <p:cNvSpPr txBox="true"/>
            <p:nvPr/>
          </p:nvSpPr>
          <p:spPr>
            <a:xfrm rot="0">
              <a:off x="1318697" y="60960"/>
              <a:ext cx="6075500" cy="518583"/>
            </a:xfrm>
            <a:prstGeom prst="rect">
              <a:avLst/>
            </a:prstGeom>
          </p:spPr>
          <p:txBody>
            <a:bodyPr anchor="t" rtlCol="false" tIns="0" lIns="0" bIns="0" rIns="0">
              <a:spAutoFit/>
            </a:bodyPr>
            <a:lstStyle/>
            <a:p>
              <a:pPr algn="l">
                <a:lnSpc>
                  <a:spcPts val="3147"/>
                </a:lnSpc>
              </a:pPr>
              <a:r>
                <a:rPr lang="en-US" sz="2518">
                  <a:solidFill>
                    <a:srgbClr val="AD1F96"/>
                  </a:solidFill>
                  <a:latin typeface="Nunito Bold"/>
                  <a:ea typeface="Nunito Bold"/>
                  <a:cs typeface="Nunito Bold"/>
                  <a:sym typeface="Nunito Bold"/>
                </a:rPr>
                <a:t>Phương tiện trực quan</a:t>
              </a:r>
            </a:p>
          </p:txBody>
        </p:sp>
        <p:sp>
          <p:nvSpPr>
            <p:cNvPr name="TextBox 25" id="25"/>
            <p:cNvSpPr txBox="true"/>
            <p:nvPr/>
          </p:nvSpPr>
          <p:spPr>
            <a:xfrm rot="0">
              <a:off x="1318697" y="744577"/>
              <a:ext cx="7715092" cy="1123870"/>
            </a:xfrm>
            <a:prstGeom prst="rect">
              <a:avLst/>
            </a:prstGeom>
          </p:spPr>
          <p:txBody>
            <a:bodyPr anchor="t" rtlCol="false" tIns="0" lIns="0" bIns="0" rIns="0">
              <a:spAutoFit/>
            </a:bodyPr>
            <a:lstStyle/>
            <a:p>
              <a:pPr algn="l">
                <a:lnSpc>
                  <a:spcPts val="3425"/>
                </a:lnSpc>
              </a:pPr>
              <a:r>
                <a:rPr lang="en-US" sz="2140">
                  <a:solidFill>
                    <a:srgbClr val="00002E"/>
                  </a:solidFill>
                  <a:latin typeface="PT Sans"/>
                  <a:ea typeface="PT Sans"/>
                  <a:cs typeface="PT Sans"/>
                  <a:sym typeface="PT Sans"/>
                </a:rPr>
                <a:t>Các phương tiện trực quan hóa dữ liệu bao gồm biểu đồ, đồ thị, bản đồ, v.v.</a:t>
              </a:r>
            </a:p>
          </p:txBody>
        </p:sp>
      </p:grpSp>
      <p:grpSp>
        <p:nvGrpSpPr>
          <p:cNvPr name="Group 26" id="26"/>
          <p:cNvGrpSpPr/>
          <p:nvPr/>
        </p:nvGrpSpPr>
        <p:grpSpPr>
          <a:xfrm rot="0">
            <a:off x="9265592" y="7655868"/>
            <a:ext cx="6775341" cy="1836360"/>
            <a:chOff x="0" y="0"/>
            <a:chExt cx="9033788" cy="2448480"/>
          </a:xfrm>
        </p:grpSpPr>
        <p:grpSp>
          <p:nvGrpSpPr>
            <p:cNvPr name="Group 27" id="27"/>
            <p:cNvGrpSpPr/>
            <p:nvPr/>
          </p:nvGrpSpPr>
          <p:grpSpPr>
            <a:xfrm rot="0">
              <a:off x="0" y="0"/>
              <a:ext cx="853480" cy="853480"/>
              <a:chOff x="0" y="0"/>
              <a:chExt cx="853480" cy="853480"/>
            </a:xfrm>
          </p:grpSpPr>
          <p:sp>
            <p:nvSpPr>
              <p:cNvPr name="Freeform 28" id="28"/>
              <p:cNvSpPr/>
              <p:nvPr/>
            </p:nvSpPr>
            <p:spPr>
              <a:xfrm flipH="false" flipV="false" rot="0">
                <a:off x="19050" y="19050"/>
                <a:ext cx="815340" cy="815340"/>
              </a:xfrm>
              <a:custGeom>
                <a:avLst/>
                <a:gdLst/>
                <a:ahLst/>
                <a:cxnLst/>
                <a:rect r="r" b="b" t="t" l="l"/>
                <a:pathLst>
                  <a:path h="815340" w="815340">
                    <a:moveTo>
                      <a:pt x="0" y="407670"/>
                    </a:moveTo>
                    <a:cubicBezTo>
                      <a:pt x="0" y="182499"/>
                      <a:pt x="182499" y="0"/>
                      <a:pt x="407670" y="0"/>
                    </a:cubicBezTo>
                    <a:cubicBezTo>
                      <a:pt x="632841" y="0"/>
                      <a:pt x="815340" y="182499"/>
                      <a:pt x="815340" y="407670"/>
                    </a:cubicBezTo>
                    <a:cubicBezTo>
                      <a:pt x="815340" y="632841"/>
                      <a:pt x="632841" y="815340"/>
                      <a:pt x="407670" y="815340"/>
                    </a:cubicBezTo>
                    <a:cubicBezTo>
                      <a:pt x="182499" y="815340"/>
                      <a:pt x="0" y="632841"/>
                      <a:pt x="0" y="407670"/>
                    </a:cubicBezTo>
                    <a:close/>
                  </a:path>
                </a:pathLst>
              </a:custGeom>
              <a:solidFill>
                <a:srgbClr val="F3F3FF"/>
              </a:solidFill>
            </p:spPr>
          </p:sp>
          <p:sp>
            <p:nvSpPr>
              <p:cNvPr name="Freeform 29" id="29"/>
              <p:cNvSpPr/>
              <p:nvPr/>
            </p:nvSpPr>
            <p:spPr>
              <a:xfrm flipH="false" flipV="false" rot="0">
                <a:off x="0" y="0"/>
                <a:ext cx="853440" cy="853440"/>
              </a:xfrm>
              <a:custGeom>
                <a:avLst/>
                <a:gdLst/>
                <a:ahLst/>
                <a:cxnLst/>
                <a:rect r="r" b="b" t="t" l="l"/>
                <a:pathLst>
                  <a:path h="853440" w="853440">
                    <a:moveTo>
                      <a:pt x="0" y="426720"/>
                    </a:moveTo>
                    <a:cubicBezTo>
                      <a:pt x="0" y="191008"/>
                      <a:pt x="191008" y="0"/>
                      <a:pt x="426720" y="0"/>
                    </a:cubicBezTo>
                    <a:cubicBezTo>
                      <a:pt x="437261" y="0"/>
                      <a:pt x="445770" y="8509"/>
                      <a:pt x="445770" y="19050"/>
                    </a:cubicBezTo>
                    <a:lnTo>
                      <a:pt x="426720" y="19050"/>
                    </a:lnTo>
                    <a:lnTo>
                      <a:pt x="426720" y="0"/>
                    </a:lnTo>
                    <a:lnTo>
                      <a:pt x="426720" y="19050"/>
                    </a:lnTo>
                    <a:lnTo>
                      <a:pt x="426720" y="0"/>
                    </a:lnTo>
                    <a:cubicBezTo>
                      <a:pt x="662432" y="0"/>
                      <a:pt x="853440" y="191008"/>
                      <a:pt x="853440" y="426720"/>
                    </a:cubicBezTo>
                    <a:cubicBezTo>
                      <a:pt x="853440" y="433959"/>
                      <a:pt x="849376" y="440563"/>
                      <a:pt x="842899" y="443738"/>
                    </a:cubicBezTo>
                    <a:lnTo>
                      <a:pt x="834390" y="426720"/>
                    </a:lnTo>
                    <a:lnTo>
                      <a:pt x="853440" y="426720"/>
                    </a:lnTo>
                    <a:cubicBezTo>
                      <a:pt x="853440" y="662432"/>
                      <a:pt x="662432" y="853440"/>
                      <a:pt x="426720" y="853440"/>
                    </a:cubicBezTo>
                    <a:lnTo>
                      <a:pt x="426720" y="834390"/>
                    </a:lnTo>
                    <a:lnTo>
                      <a:pt x="426720" y="815340"/>
                    </a:lnTo>
                    <a:lnTo>
                      <a:pt x="426720" y="834390"/>
                    </a:lnTo>
                    <a:lnTo>
                      <a:pt x="426720" y="853440"/>
                    </a:lnTo>
                    <a:cubicBezTo>
                      <a:pt x="191008" y="853440"/>
                      <a:pt x="0" y="662432"/>
                      <a:pt x="0" y="426720"/>
                    </a:cubicBezTo>
                    <a:lnTo>
                      <a:pt x="19050" y="426720"/>
                    </a:lnTo>
                    <a:lnTo>
                      <a:pt x="0" y="426720"/>
                    </a:lnTo>
                    <a:moveTo>
                      <a:pt x="38100" y="426720"/>
                    </a:moveTo>
                    <a:lnTo>
                      <a:pt x="19050" y="426720"/>
                    </a:lnTo>
                    <a:lnTo>
                      <a:pt x="38100" y="426720"/>
                    </a:lnTo>
                    <a:cubicBezTo>
                      <a:pt x="38100" y="641350"/>
                      <a:pt x="212090" y="815340"/>
                      <a:pt x="426720" y="815340"/>
                    </a:cubicBezTo>
                    <a:cubicBezTo>
                      <a:pt x="437261" y="815340"/>
                      <a:pt x="445770" y="823849"/>
                      <a:pt x="445770" y="834390"/>
                    </a:cubicBezTo>
                    <a:cubicBezTo>
                      <a:pt x="445770" y="844931"/>
                      <a:pt x="437261" y="853440"/>
                      <a:pt x="426720" y="853440"/>
                    </a:cubicBezTo>
                    <a:cubicBezTo>
                      <a:pt x="416179" y="853440"/>
                      <a:pt x="407670" y="844931"/>
                      <a:pt x="407670" y="834390"/>
                    </a:cubicBezTo>
                    <a:cubicBezTo>
                      <a:pt x="407670" y="823849"/>
                      <a:pt x="416179" y="815340"/>
                      <a:pt x="426720" y="815340"/>
                    </a:cubicBezTo>
                    <a:cubicBezTo>
                      <a:pt x="641350" y="815340"/>
                      <a:pt x="815340" y="641350"/>
                      <a:pt x="815340" y="426720"/>
                    </a:cubicBezTo>
                    <a:cubicBezTo>
                      <a:pt x="815340" y="419481"/>
                      <a:pt x="819404" y="412877"/>
                      <a:pt x="825881" y="409702"/>
                    </a:cubicBezTo>
                    <a:lnTo>
                      <a:pt x="834390" y="426720"/>
                    </a:lnTo>
                    <a:lnTo>
                      <a:pt x="815340" y="426720"/>
                    </a:lnTo>
                    <a:cubicBezTo>
                      <a:pt x="815340" y="212090"/>
                      <a:pt x="641350" y="38100"/>
                      <a:pt x="426720" y="38100"/>
                    </a:cubicBezTo>
                    <a:cubicBezTo>
                      <a:pt x="416179" y="38100"/>
                      <a:pt x="407670" y="29591"/>
                      <a:pt x="407670" y="19050"/>
                    </a:cubicBezTo>
                    <a:lnTo>
                      <a:pt x="426720" y="19050"/>
                    </a:lnTo>
                    <a:lnTo>
                      <a:pt x="426720" y="38100"/>
                    </a:lnTo>
                    <a:cubicBezTo>
                      <a:pt x="212090" y="38100"/>
                      <a:pt x="38100" y="212090"/>
                      <a:pt x="38100" y="426720"/>
                    </a:cubicBezTo>
                    <a:close/>
                  </a:path>
                </a:pathLst>
              </a:custGeom>
              <a:solidFill>
                <a:srgbClr val="00002E"/>
              </a:solidFill>
            </p:spPr>
          </p:sp>
        </p:grpSp>
        <p:sp>
          <p:nvSpPr>
            <p:cNvPr name="TextBox 30" id="30"/>
            <p:cNvSpPr txBox="true"/>
            <p:nvPr/>
          </p:nvSpPr>
          <p:spPr>
            <a:xfrm rot="0">
              <a:off x="197584" y="178709"/>
              <a:ext cx="458312" cy="553212"/>
            </a:xfrm>
            <a:prstGeom prst="rect">
              <a:avLst/>
            </a:prstGeom>
          </p:spPr>
          <p:txBody>
            <a:bodyPr anchor="t" rtlCol="false" tIns="0" lIns="0" bIns="0" rIns="0">
              <a:spAutoFit/>
            </a:bodyPr>
            <a:lstStyle/>
            <a:p>
              <a:pPr algn="ctr">
                <a:lnSpc>
                  <a:spcPts val="3022"/>
                </a:lnSpc>
              </a:pPr>
              <a:r>
                <a:rPr lang="en-US" sz="3022">
                  <a:solidFill>
                    <a:srgbClr val="2D4DF2"/>
                  </a:solidFill>
                  <a:latin typeface="Nunito Bold"/>
                  <a:ea typeface="Nunito Bold"/>
                  <a:cs typeface="Nunito Bold"/>
                  <a:sym typeface="Nunito Bold"/>
                </a:rPr>
                <a:t>4</a:t>
              </a:r>
            </a:p>
          </p:txBody>
        </p:sp>
        <p:sp>
          <p:nvSpPr>
            <p:cNvPr name="TextBox 31" id="31"/>
            <p:cNvSpPr txBox="true"/>
            <p:nvPr/>
          </p:nvSpPr>
          <p:spPr>
            <a:xfrm rot="0">
              <a:off x="1318697" y="60960"/>
              <a:ext cx="6450394" cy="518583"/>
            </a:xfrm>
            <a:prstGeom prst="rect">
              <a:avLst/>
            </a:prstGeom>
          </p:spPr>
          <p:txBody>
            <a:bodyPr anchor="t" rtlCol="false" tIns="0" lIns="0" bIns="0" rIns="0">
              <a:spAutoFit/>
            </a:bodyPr>
            <a:lstStyle/>
            <a:p>
              <a:pPr algn="l">
                <a:lnSpc>
                  <a:spcPts val="3147"/>
                </a:lnSpc>
              </a:pPr>
              <a:r>
                <a:rPr lang="en-US" sz="2518">
                  <a:solidFill>
                    <a:srgbClr val="2D4DF2"/>
                  </a:solidFill>
                  <a:latin typeface="Nunito Bold"/>
                  <a:ea typeface="Nunito Bold"/>
                  <a:cs typeface="Nunito Bold"/>
                  <a:sym typeface="Nunito Bold"/>
                </a:rPr>
                <a:t>Phương pháp trực quan hóa</a:t>
              </a:r>
            </a:p>
          </p:txBody>
        </p:sp>
        <p:sp>
          <p:nvSpPr>
            <p:cNvPr name="TextBox 32" id="32"/>
            <p:cNvSpPr txBox="true"/>
            <p:nvPr/>
          </p:nvSpPr>
          <p:spPr>
            <a:xfrm rot="0">
              <a:off x="1318697" y="744577"/>
              <a:ext cx="7715092" cy="1703903"/>
            </a:xfrm>
            <a:prstGeom prst="rect">
              <a:avLst/>
            </a:prstGeom>
          </p:spPr>
          <p:txBody>
            <a:bodyPr anchor="t" rtlCol="false" tIns="0" lIns="0" bIns="0" rIns="0">
              <a:spAutoFit/>
            </a:bodyPr>
            <a:lstStyle/>
            <a:p>
              <a:pPr algn="l">
                <a:lnSpc>
                  <a:spcPts val="3425"/>
                </a:lnSpc>
              </a:pPr>
              <a:r>
                <a:rPr lang="en-US" sz="2140">
                  <a:solidFill>
                    <a:srgbClr val="00002E"/>
                  </a:solidFill>
                  <a:latin typeface="PT Sans"/>
                  <a:ea typeface="PT Sans"/>
                  <a:cs typeface="PT Sans"/>
                  <a:sym typeface="PT Sans"/>
                </a:rPr>
                <a:t>Các phương pháp trực quan hóa dữ liệu bao gồm so sánh, phân tích, phân phối, xu hướng và mối quan hệ.</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9128522" y="1933560"/>
            <a:ext cx="30956" cy="7693372"/>
            <a:chOff x="0" y="0"/>
            <a:chExt cx="41275" cy="10257830"/>
          </a:xfrm>
        </p:grpSpPr>
        <p:sp>
          <p:nvSpPr>
            <p:cNvPr name="Freeform 4" id="4"/>
            <p:cNvSpPr/>
            <p:nvPr/>
          </p:nvSpPr>
          <p:spPr>
            <a:xfrm flipH="false" flipV="false" rot="0">
              <a:off x="0" y="0"/>
              <a:ext cx="41275" cy="10257790"/>
            </a:xfrm>
            <a:custGeom>
              <a:avLst/>
              <a:gdLst/>
              <a:ahLst/>
              <a:cxnLst/>
              <a:rect r="r" b="b" t="t" l="l"/>
              <a:pathLst>
                <a:path h="10257790" w="41275">
                  <a:moveTo>
                    <a:pt x="0" y="0"/>
                  </a:moveTo>
                  <a:lnTo>
                    <a:pt x="41275" y="0"/>
                  </a:lnTo>
                  <a:lnTo>
                    <a:pt x="41275" y="10257790"/>
                  </a:lnTo>
                  <a:lnTo>
                    <a:pt x="0" y="10257790"/>
                  </a:lnTo>
                  <a:close/>
                </a:path>
              </a:pathLst>
            </a:custGeom>
            <a:solidFill>
              <a:srgbClr val="DFDFEB"/>
            </a:solidFill>
          </p:spPr>
        </p:sp>
      </p:grpSp>
      <p:grpSp>
        <p:nvGrpSpPr>
          <p:cNvPr name="Group 5" id="5"/>
          <p:cNvGrpSpPr/>
          <p:nvPr/>
        </p:nvGrpSpPr>
        <p:grpSpPr>
          <a:xfrm rot="0">
            <a:off x="0" y="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grpSp>
        <p:nvGrpSpPr>
          <p:cNvPr name="Group 7" id="7"/>
          <p:cNvGrpSpPr/>
          <p:nvPr/>
        </p:nvGrpSpPr>
        <p:grpSpPr>
          <a:xfrm rot="0">
            <a:off x="2855922" y="2198325"/>
            <a:ext cx="6581491" cy="861986"/>
            <a:chOff x="0" y="0"/>
            <a:chExt cx="8775322" cy="1149315"/>
          </a:xfrm>
        </p:grpSpPr>
        <p:grpSp>
          <p:nvGrpSpPr>
            <p:cNvPr name="Group 8" id="8"/>
            <p:cNvGrpSpPr/>
            <p:nvPr/>
          </p:nvGrpSpPr>
          <p:grpSpPr>
            <a:xfrm rot="0">
              <a:off x="6853853" y="370483"/>
              <a:ext cx="1158082" cy="41275"/>
              <a:chOff x="0" y="0"/>
              <a:chExt cx="1158082" cy="41275"/>
            </a:xfrm>
          </p:grpSpPr>
          <p:sp>
            <p:nvSpPr>
              <p:cNvPr name="Freeform 9" id="9"/>
              <p:cNvSpPr/>
              <p:nvPr/>
            </p:nvSpPr>
            <p:spPr>
              <a:xfrm flipH="false" flipV="false" rot="0">
                <a:off x="0" y="0"/>
                <a:ext cx="1158113" cy="41275"/>
              </a:xfrm>
              <a:custGeom>
                <a:avLst/>
                <a:gdLst/>
                <a:ahLst/>
                <a:cxnLst/>
                <a:rect r="r" b="b" t="t" l="l"/>
                <a:pathLst>
                  <a:path h="41275" w="1158113">
                    <a:moveTo>
                      <a:pt x="0" y="0"/>
                    </a:moveTo>
                    <a:lnTo>
                      <a:pt x="1158113" y="0"/>
                    </a:lnTo>
                    <a:lnTo>
                      <a:pt x="1158113" y="41275"/>
                    </a:lnTo>
                    <a:lnTo>
                      <a:pt x="0" y="41275"/>
                    </a:lnTo>
                    <a:close/>
                  </a:path>
                </a:pathLst>
              </a:custGeom>
              <a:solidFill>
                <a:srgbClr val="2D4DF2"/>
              </a:solidFill>
            </p:spPr>
          </p:sp>
        </p:grpSp>
        <p:grpSp>
          <p:nvGrpSpPr>
            <p:cNvPr name="Group 10" id="10"/>
            <p:cNvGrpSpPr/>
            <p:nvPr/>
          </p:nvGrpSpPr>
          <p:grpSpPr>
            <a:xfrm rot="0">
              <a:off x="7992883" y="0"/>
              <a:ext cx="782438" cy="782438"/>
              <a:chOff x="0" y="0"/>
              <a:chExt cx="782438" cy="782438"/>
            </a:xfrm>
          </p:grpSpPr>
          <p:sp>
            <p:nvSpPr>
              <p:cNvPr name="Freeform 11" id="11"/>
              <p:cNvSpPr/>
              <p:nvPr/>
            </p:nvSpPr>
            <p:spPr>
              <a:xfrm flipH="false" flipV="false" rot="0">
                <a:off x="19050" y="19050"/>
                <a:ext cx="744220" cy="744220"/>
              </a:xfrm>
              <a:custGeom>
                <a:avLst/>
                <a:gdLst/>
                <a:ahLst/>
                <a:cxnLst/>
                <a:rect r="r" b="b" t="t" l="l"/>
                <a:pathLst>
                  <a:path h="744220" w="744220">
                    <a:moveTo>
                      <a:pt x="0" y="372110"/>
                    </a:moveTo>
                    <a:cubicBezTo>
                      <a:pt x="0" y="166624"/>
                      <a:pt x="166624" y="0"/>
                      <a:pt x="372110" y="0"/>
                    </a:cubicBezTo>
                    <a:cubicBezTo>
                      <a:pt x="577596" y="0"/>
                      <a:pt x="744220" y="166624"/>
                      <a:pt x="744220" y="372110"/>
                    </a:cubicBezTo>
                    <a:cubicBezTo>
                      <a:pt x="744220" y="577596"/>
                      <a:pt x="577596" y="744220"/>
                      <a:pt x="372110" y="744220"/>
                    </a:cubicBezTo>
                    <a:cubicBezTo>
                      <a:pt x="166624" y="744220"/>
                      <a:pt x="0" y="577723"/>
                      <a:pt x="0" y="372110"/>
                    </a:cubicBezTo>
                    <a:close/>
                  </a:path>
                </a:pathLst>
              </a:custGeom>
              <a:solidFill>
                <a:srgbClr val="F3F3FF"/>
              </a:solidFill>
            </p:spPr>
          </p:sp>
          <p:sp>
            <p:nvSpPr>
              <p:cNvPr name="Freeform 12" id="12"/>
              <p:cNvSpPr/>
              <p:nvPr/>
            </p:nvSpPr>
            <p:spPr>
              <a:xfrm flipH="false" flipV="false" rot="0">
                <a:off x="0" y="0"/>
                <a:ext cx="782320" cy="782447"/>
              </a:xfrm>
              <a:custGeom>
                <a:avLst/>
                <a:gdLst/>
                <a:ahLst/>
                <a:cxnLst/>
                <a:rect r="r" b="b" t="t" l="l"/>
                <a:pathLst>
                  <a:path h="782447" w="782320">
                    <a:moveTo>
                      <a:pt x="0" y="391160"/>
                    </a:moveTo>
                    <a:cubicBezTo>
                      <a:pt x="0" y="175133"/>
                      <a:pt x="175133" y="0"/>
                      <a:pt x="391160" y="0"/>
                    </a:cubicBezTo>
                    <a:cubicBezTo>
                      <a:pt x="397002" y="0"/>
                      <a:pt x="402463" y="2667"/>
                      <a:pt x="406019" y="7112"/>
                    </a:cubicBezTo>
                    <a:lnTo>
                      <a:pt x="391160" y="19050"/>
                    </a:lnTo>
                    <a:lnTo>
                      <a:pt x="391160" y="0"/>
                    </a:lnTo>
                    <a:lnTo>
                      <a:pt x="391160" y="19050"/>
                    </a:lnTo>
                    <a:lnTo>
                      <a:pt x="391160" y="0"/>
                    </a:lnTo>
                    <a:cubicBezTo>
                      <a:pt x="607187" y="0"/>
                      <a:pt x="782320" y="175133"/>
                      <a:pt x="782320" y="391160"/>
                    </a:cubicBezTo>
                    <a:cubicBezTo>
                      <a:pt x="782320" y="397129"/>
                      <a:pt x="779526" y="402844"/>
                      <a:pt x="774700" y="406400"/>
                    </a:cubicBezTo>
                    <a:lnTo>
                      <a:pt x="763270" y="391160"/>
                    </a:lnTo>
                    <a:lnTo>
                      <a:pt x="782320" y="391160"/>
                    </a:lnTo>
                    <a:cubicBezTo>
                      <a:pt x="782320" y="607187"/>
                      <a:pt x="607187" y="782320"/>
                      <a:pt x="391160" y="782320"/>
                    </a:cubicBezTo>
                    <a:lnTo>
                      <a:pt x="391160" y="763270"/>
                    </a:lnTo>
                    <a:lnTo>
                      <a:pt x="391160" y="744220"/>
                    </a:lnTo>
                    <a:lnTo>
                      <a:pt x="391160" y="763270"/>
                    </a:lnTo>
                    <a:lnTo>
                      <a:pt x="391160" y="782320"/>
                    </a:lnTo>
                    <a:cubicBezTo>
                      <a:pt x="175133" y="782447"/>
                      <a:pt x="0" y="607314"/>
                      <a:pt x="0" y="391160"/>
                    </a:cubicBezTo>
                    <a:lnTo>
                      <a:pt x="19050" y="391160"/>
                    </a:lnTo>
                    <a:lnTo>
                      <a:pt x="0" y="391160"/>
                    </a:lnTo>
                    <a:moveTo>
                      <a:pt x="38100" y="391160"/>
                    </a:moveTo>
                    <a:lnTo>
                      <a:pt x="19050" y="391160"/>
                    </a:lnTo>
                    <a:lnTo>
                      <a:pt x="38100" y="391160"/>
                    </a:lnTo>
                    <a:cubicBezTo>
                      <a:pt x="38100" y="586232"/>
                      <a:pt x="196215" y="744220"/>
                      <a:pt x="391160" y="744220"/>
                    </a:cubicBezTo>
                    <a:cubicBezTo>
                      <a:pt x="401701" y="744220"/>
                      <a:pt x="410210" y="752729"/>
                      <a:pt x="410210" y="763270"/>
                    </a:cubicBezTo>
                    <a:cubicBezTo>
                      <a:pt x="410210" y="773811"/>
                      <a:pt x="401701" y="782320"/>
                      <a:pt x="391160" y="782320"/>
                    </a:cubicBezTo>
                    <a:cubicBezTo>
                      <a:pt x="380619" y="782320"/>
                      <a:pt x="372110" y="773811"/>
                      <a:pt x="372110" y="763270"/>
                    </a:cubicBezTo>
                    <a:cubicBezTo>
                      <a:pt x="372110" y="752729"/>
                      <a:pt x="380619" y="744220"/>
                      <a:pt x="391160" y="744220"/>
                    </a:cubicBezTo>
                    <a:cubicBezTo>
                      <a:pt x="586232" y="744220"/>
                      <a:pt x="744220" y="586105"/>
                      <a:pt x="744220" y="391160"/>
                    </a:cubicBezTo>
                    <a:cubicBezTo>
                      <a:pt x="744220" y="385191"/>
                      <a:pt x="747014" y="379476"/>
                      <a:pt x="751840" y="375920"/>
                    </a:cubicBezTo>
                    <a:lnTo>
                      <a:pt x="763270" y="391160"/>
                    </a:lnTo>
                    <a:lnTo>
                      <a:pt x="744220" y="391160"/>
                    </a:lnTo>
                    <a:cubicBezTo>
                      <a:pt x="744347" y="196215"/>
                      <a:pt x="586232" y="38100"/>
                      <a:pt x="391160" y="38100"/>
                    </a:cubicBezTo>
                    <a:cubicBezTo>
                      <a:pt x="385318" y="38100"/>
                      <a:pt x="379857" y="35433"/>
                      <a:pt x="376301" y="30988"/>
                    </a:cubicBezTo>
                    <a:lnTo>
                      <a:pt x="391160" y="19050"/>
                    </a:lnTo>
                    <a:lnTo>
                      <a:pt x="391160" y="38100"/>
                    </a:lnTo>
                    <a:cubicBezTo>
                      <a:pt x="196215" y="38100"/>
                      <a:pt x="38100" y="196215"/>
                      <a:pt x="38100" y="391160"/>
                    </a:cubicBezTo>
                    <a:close/>
                  </a:path>
                </a:pathLst>
              </a:custGeom>
              <a:solidFill>
                <a:srgbClr val="00002E"/>
              </a:solidFill>
            </p:spPr>
          </p:sp>
        </p:grpSp>
        <p:sp>
          <p:nvSpPr>
            <p:cNvPr name="TextBox 13" id="13"/>
            <p:cNvSpPr txBox="true"/>
            <p:nvPr/>
          </p:nvSpPr>
          <p:spPr>
            <a:xfrm rot="0">
              <a:off x="8179256" y="163529"/>
              <a:ext cx="409495" cy="503005"/>
            </a:xfrm>
            <a:prstGeom prst="rect">
              <a:avLst/>
            </a:prstGeom>
          </p:spPr>
          <p:txBody>
            <a:bodyPr anchor="t" rtlCol="false" tIns="0" lIns="0" bIns="0" rIns="0">
              <a:spAutoFit/>
            </a:bodyPr>
            <a:lstStyle/>
            <a:p>
              <a:pPr algn="ctr">
                <a:lnSpc>
                  <a:spcPts val="2758"/>
                </a:lnSpc>
              </a:pPr>
              <a:r>
                <a:rPr lang="en-US" sz="2758">
                  <a:solidFill>
                    <a:srgbClr val="2D4DF2"/>
                  </a:solidFill>
                  <a:latin typeface="Nunito Bold"/>
                  <a:ea typeface="Nunito Bold"/>
                  <a:cs typeface="Nunito Bold"/>
                  <a:sym typeface="Nunito Bold"/>
                </a:rPr>
                <a:t>1</a:t>
              </a:r>
            </a:p>
          </p:txBody>
        </p:sp>
        <p:sp>
          <p:nvSpPr>
            <p:cNvPr name="TextBox 14" id="14"/>
            <p:cNvSpPr txBox="true"/>
            <p:nvPr/>
          </p:nvSpPr>
          <p:spPr>
            <a:xfrm rot="0">
              <a:off x="2793405" y="19685"/>
              <a:ext cx="3648908" cy="518536"/>
            </a:xfrm>
            <a:prstGeom prst="rect">
              <a:avLst/>
            </a:prstGeom>
          </p:spPr>
          <p:txBody>
            <a:bodyPr anchor="t" rtlCol="false" tIns="0" lIns="0" bIns="0" rIns="0">
              <a:spAutoFit/>
            </a:bodyPr>
            <a:lstStyle/>
            <a:p>
              <a:pPr algn="r">
                <a:lnSpc>
                  <a:spcPts val="3123"/>
                </a:lnSpc>
              </a:pPr>
              <a:r>
                <a:rPr lang="en-US" sz="2498">
                  <a:solidFill>
                    <a:srgbClr val="2D4DF2"/>
                  </a:solidFill>
                  <a:latin typeface="Nunito Bold"/>
                  <a:ea typeface="Nunito Bold"/>
                  <a:cs typeface="Nunito Bold"/>
                  <a:sym typeface="Nunito Bold"/>
                </a:rPr>
                <a:t>Thu thập dữ liệu</a:t>
              </a:r>
            </a:p>
          </p:txBody>
        </p:sp>
        <p:sp>
          <p:nvSpPr>
            <p:cNvPr name="TextBox 15" id="15"/>
            <p:cNvSpPr txBox="true"/>
            <p:nvPr/>
          </p:nvSpPr>
          <p:spPr>
            <a:xfrm rot="0">
              <a:off x="0" y="628492"/>
              <a:ext cx="6442313" cy="520823"/>
            </a:xfrm>
            <a:prstGeom prst="rect">
              <a:avLst/>
            </a:prstGeom>
          </p:spPr>
          <p:txBody>
            <a:bodyPr anchor="t" rtlCol="false" tIns="0" lIns="0" bIns="0" rIns="0">
              <a:spAutoFit/>
            </a:bodyPr>
            <a:lstStyle/>
            <a:p>
              <a:pPr algn="r">
                <a:lnSpc>
                  <a:spcPts val="3446"/>
                </a:lnSpc>
              </a:pPr>
              <a:r>
                <a:rPr lang="en-US" sz="2153">
                  <a:solidFill>
                    <a:srgbClr val="00002E"/>
                  </a:solidFill>
                  <a:latin typeface="PT Sans"/>
                  <a:ea typeface="PT Sans"/>
                  <a:cs typeface="PT Sans"/>
                  <a:sym typeface="PT Sans"/>
                </a:rPr>
                <a:t>Thu thập dữ liệu từ file people.json.</a:t>
              </a:r>
            </a:p>
          </p:txBody>
        </p:sp>
      </p:grpSp>
      <p:grpSp>
        <p:nvGrpSpPr>
          <p:cNvPr name="Group 16" id="16"/>
          <p:cNvGrpSpPr/>
          <p:nvPr/>
        </p:nvGrpSpPr>
        <p:grpSpPr>
          <a:xfrm rot="0">
            <a:off x="3210650" y="4555762"/>
            <a:ext cx="6226763" cy="1290611"/>
            <a:chOff x="0" y="0"/>
            <a:chExt cx="8302351" cy="1720815"/>
          </a:xfrm>
        </p:grpSpPr>
        <p:grpSp>
          <p:nvGrpSpPr>
            <p:cNvPr name="Group 17" id="17"/>
            <p:cNvGrpSpPr/>
            <p:nvPr/>
          </p:nvGrpSpPr>
          <p:grpSpPr>
            <a:xfrm rot="0">
              <a:off x="6380883" y="370483"/>
              <a:ext cx="1158082" cy="41275"/>
              <a:chOff x="0" y="0"/>
              <a:chExt cx="1158082" cy="41275"/>
            </a:xfrm>
          </p:grpSpPr>
          <p:sp>
            <p:nvSpPr>
              <p:cNvPr name="Freeform 18" id="18"/>
              <p:cNvSpPr/>
              <p:nvPr/>
            </p:nvSpPr>
            <p:spPr>
              <a:xfrm flipH="false" flipV="false" rot="0">
                <a:off x="0" y="0"/>
                <a:ext cx="1158113" cy="41275"/>
              </a:xfrm>
              <a:custGeom>
                <a:avLst/>
                <a:gdLst/>
                <a:ahLst/>
                <a:cxnLst/>
                <a:rect r="r" b="b" t="t" l="l"/>
                <a:pathLst>
                  <a:path h="41275" w="1158113">
                    <a:moveTo>
                      <a:pt x="0" y="0"/>
                    </a:moveTo>
                    <a:lnTo>
                      <a:pt x="1158113" y="0"/>
                    </a:lnTo>
                    <a:lnTo>
                      <a:pt x="1158113" y="41275"/>
                    </a:lnTo>
                    <a:lnTo>
                      <a:pt x="0" y="41275"/>
                    </a:lnTo>
                    <a:close/>
                  </a:path>
                </a:pathLst>
              </a:custGeom>
              <a:solidFill>
                <a:srgbClr val="AD1F96"/>
              </a:solidFill>
            </p:spPr>
          </p:sp>
        </p:grpSp>
        <p:grpSp>
          <p:nvGrpSpPr>
            <p:cNvPr name="Group 19" id="19"/>
            <p:cNvGrpSpPr/>
            <p:nvPr/>
          </p:nvGrpSpPr>
          <p:grpSpPr>
            <a:xfrm rot="0">
              <a:off x="7519913" y="0"/>
              <a:ext cx="782438" cy="782438"/>
              <a:chOff x="0" y="0"/>
              <a:chExt cx="782438" cy="782438"/>
            </a:xfrm>
          </p:grpSpPr>
          <p:sp>
            <p:nvSpPr>
              <p:cNvPr name="Freeform 20" id="20"/>
              <p:cNvSpPr/>
              <p:nvPr/>
            </p:nvSpPr>
            <p:spPr>
              <a:xfrm flipH="false" flipV="false" rot="0">
                <a:off x="19050" y="19050"/>
                <a:ext cx="744220" cy="744220"/>
              </a:xfrm>
              <a:custGeom>
                <a:avLst/>
                <a:gdLst/>
                <a:ahLst/>
                <a:cxnLst/>
                <a:rect r="r" b="b" t="t" l="l"/>
                <a:pathLst>
                  <a:path h="744220" w="744220">
                    <a:moveTo>
                      <a:pt x="0" y="372110"/>
                    </a:moveTo>
                    <a:cubicBezTo>
                      <a:pt x="0" y="166624"/>
                      <a:pt x="166624" y="0"/>
                      <a:pt x="372110" y="0"/>
                    </a:cubicBezTo>
                    <a:cubicBezTo>
                      <a:pt x="577596" y="0"/>
                      <a:pt x="744220" y="166624"/>
                      <a:pt x="744220" y="372110"/>
                    </a:cubicBezTo>
                    <a:cubicBezTo>
                      <a:pt x="744220" y="577596"/>
                      <a:pt x="577596" y="744220"/>
                      <a:pt x="372110" y="744220"/>
                    </a:cubicBezTo>
                    <a:cubicBezTo>
                      <a:pt x="166624" y="744220"/>
                      <a:pt x="0" y="577723"/>
                      <a:pt x="0" y="372110"/>
                    </a:cubicBezTo>
                    <a:close/>
                  </a:path>
                </a:pathLst>
              </a:custGeom>
              <a:solidFill>
                <a:srgbClr val="F3F3FF"/>
              </a:solidFill>
            </p:spPr>
          </p:sp>
          <p:sp>
            <p:nvSpPr>
              <p:cNvPr name="Freeform 21" id="21"/>
              <p:cNvSpPr/>
              <p:nvPr/>
            </p:nvSpPr>
            <p:spPr>
              <a:xfrm flipH="false" flipV="false" rot="0">
                <a:off x="0" y="0"/>
                <a:ext cx="782320" cy="782447"/>
              </a:xfrm>
              <a:custGeom>
                <a:avLst/>
                <a:gdLst/>
                <a:ahLst/>
                <a:cxnLst/>
                <a:rect r="r" b="b" t="t" l="l"/>
                <a:pathLst>
                  <a:path h="782447" w="782320">
                    <a:moveTo>
                      <a:pt x="0" y="391160"/>
                    </a:moveTo>
                    <a:cubicBezTo>
                      <a:pt x="0" y="175133"/>
                      <a:pt x="175133" y="0"/>
                      <a:pt x="391160" y="0"/>
                    </a:cubicBezTo>
                    <a:cubicBezTo>
                      <a:pt x="397002" y="0"/>
                      <a:pt x="402463" y="2667"/>
                      <a:pt x="406019" y="7112"/>
                    </a:cubicBezTo>
                    <a:lnTo>
                      <a:pt x="391160" y="19050"/>
                    </a:lnTo>
                    <a:lnTo>
                      <a:pt x="391160" y="0"/>
                    </a:lnTo>
                    <a:lnTo>
                      <a:pt x="391160" y="19050"/>
                    </a:lnTo>
                    <a:lnTo>
                      <a:pt x="391160" y="0"/>
                    </a:lnTo>
                    <a:cubicBezTo>
                      <a:pt x="607187" y="0"/>
                      <a:pt x="782320" y="175133"/>
                      <a:pt x="782320" y="391160"/>
                    </a:cubicBezTo>
                    <a:cubicBezTo>
                      <a:pt x="782320" y="397129"/>
                      <a:pt x="779526" y="402844"/>
                      <a:pt x="774700" y="406400"/>
                    </a:cubicBezTo>
                    <a:lnTo>
                      <a:pt x="763270" y="391160"/>
                    </a:lnTo>
                    <a:lnTo>
                      <a:pt x="782320" y="391160"/>
                    </a:lnTo>
                    <a:cubicBezTo>
                      <a:pt x="782320" y="607187"/>
                      <a:pt x="607187" y="782320"/>
                      <a:pt x="391160" y="782320"/>
                    </a:cubicBezTo>
                    <a:lnTo>
                      <a:pt x="391160" y="763270"/>
                    </a:lnTo>
                    <a:lnTo>
                      <a:pt x="391160" y="744220"/>
                    </a:lnTo>
                    <a:lnTo>
                      <a:pt x="391160" y="763270"/>
                    </a:lnTo>
                    <a:lnTo>
                      <a:pt x="391160" y="782320"/>
                    </a:lnTo>
                    <a:cubicBezTo>
                      <a:pt x="175133" y="782447"/>
                      <a:pt x="0" y="607314"/>
                      <a:pt x="0" y="391160"/>
                    </a:cubicBezTo>
                    <a:lnTo>
                      <a:pt x="19050" y="391160"/>
                    </a:lnTo>
                    <a:lnTo>
                      <a:pt x="0" y="391160"/>
                    </a:lnTo>
                    <a:moveTo>
                      <a:pt x="38100" y="391160"/>
                    </a:moveTo>
                    <a:lnTo>
                      <a:pt x="19050" y="391160"/>
                    </a:lnTo>
                    <a:lnTo>
                      <a:pt x="38100" y="391160"/>
                    </a:lnTo>
                    <a:cubicBezTo>
                      <a:pt x="38100" y="586232"/>
                      <a:pt x="196215" y="744220"/>
                      <a:pt x="391160" y="744220"/>
                    </a:cubicBezTo>
                    <a:cubicBezTo>
                      <a:pt x="401701" y="744220"/>
                      <a:pt x="410210" y="752729"/>
                      <a:pt x="410210" y="763270"/>
                    </a:cubicBezTo>
                    <a:cubicBezTo>
                      <a:pt x="410210" y="773811"/>
                      <a:pt x="401701" y="782320"/>
                      <a:pt x="391160" y="782320"/>
                    </a:cubicBezTo>
                    <a:cubicBezTo>
                      <a:pt x="380619" y="782320"/>
                      <a:pt x="372110" y="773811"/>
                      <a:pt x="372110" y="763270"/>
                    </a:cubicBezTo>
                    <a:cubicBezTo>
                      <a:pt x="372110" y="752729"/>
                      <a:pt x="380619" y="744220"/>
                      <a:pt x="391160" y="744220"/>
                    </a:cubicBezTo>
                    <a:cubicBezTo>
                      <a:pt x="586232" y="744220"/>
                      <a:pt x="744220" y="586105"/>
                      <a:pt x="744220" y="391160"/>
                    </a:cubicBezTo>
                    <a:cubicBezTo>
                      <a:pt x="744220" y="385191"/>
                      <a:pt x="747014" y="379476"/>
                      <a:pt x="751840" y="375920"/>
                    </a:cubicBezTo>
                    <a:lnTo>
                      <a:pt x="763270" y="391160"/>
                    </a:lnTo>
                    <a:lnTo>
                      <a:pt x="744220" y="391160"/>
                    </a:lnTo>
                    <a:cubicBezTo>
                      <a:pt x="744347" y="196215"/>
                      <a:pt x="586232" y="38100"/>
                      <a:pt x="391160" y="38100"/>
                    </a:cubicBezTo>
                    <a:cubicBezTo>
                      <a:pt x="385318" y="38100"/>
                      <a:pt x="379857" y="35433"/>
                      <a:pt x="376301" y="30988"/>
                    </a:cubicBezTo>
                    <a:lnTo>
                      <a:pt x="391160" y="19050"/>
                    </a:lnTo>
                    <a:lnTo>
                      <a:pt x="391160" y="38100"/>
                    </a:lnTo>
                    <a:cubicBezTo>
                      <a:pt x="196215" y="38100"/>
                      <a:pt x="38100" y="196215"/>
                      <a:pt x="38100" y="391160"/>
                    </a:cubicBezTo>
                    <a:close/>
                  </a:path>
                </a:pathLst>
              </a:custGeom>
              <a:solidFill>
                <a:srgbClr val="00002E"/>
              </a:solidFill>
            </p:spPr>
          </p:sp>
        </p:grpSp>
        <p:sp>
          <p:nvSpPr>
            <p:cNvPr name="TextBox 22" id="22"/>
            <p:cNvSpPr txBox="true"/>
            <p:nvPr/>
          </p:nvSpPr>
          <p:spPr>
            <a:xfrm rot="0">
              <a:off x="7697633" y="163628"/>
              <a:ext cx="390447" cy="503005"/>
            </a:xfrm>
            <a:prstGeom prst="rect">
              <a:avLst/>
            </a:prstGeom>
          </p:spPr>
          <p:txBody>
            <a:bodyPr anchor="t" rtlCol="false" tIns="0" lIns="0" bIns="0" rIns="0">
              <a:spAutoFit/>
            </a:bodyPr>
            <a:lstStyle/>
            <a:p>
              <a:pPr algn="ctr">
                <a:lnSpc>
                  <a:spcPts val="2758"/>
                </a:lnSpc>
              </a:pPr>
              <a:r>
                <a:rPr lang="en-US" sz="2758">
                  <a:solidFill>
                    <a:srgbClr val="AD1F96"/>
                  </a:solidFill>
                  <a:latin typeface="Nunito Bold"/>
                  <a:ea typeface="Nunito Bold"/>
                  <a:cs typeface="Nunito Bold"/>
                  <a:sym typeface="Nunito Bold"/>
                </a:rPr>
                <a:t>3</a:t>
              </a:r>
            </a:p>
          </p:txBody>
        </p:sp>
        <p:sp>
          <p:nvSpPr>
            <p:cNvPr name="TextBox 23" id="23"/>
            <p:cNvSpPr txBox="true"/>
            <p:nvPr/>
          </p:nvSpPr>
          <p:spPr>
            <a:xfrm rot="0">
              <a:off x="2320434" y="19685"/>
              <a:ext cx="3648908" cy="518536"/>
            </a:xfrm>
            <a:prstGeom prst="rect">
              <a:avLst/>
            </a:prstGeom>
          </p:spPr>
          <p:txBody>
            <a:bodyPr anchor="t" rtlCol="false" tIns="0" lIns="0" bIns="0" rIns="0">
              <a:spAutoFit/>
            </a:bodyPr>
            <a:lstStyle/>
            <a:p>
              <a:pPr algn="r">
                <a:lnSpc>
                  <a:spcPts val="3123"/>
                </a:lnSpc>
              </a:pPr>
              <a:r>
                <a:rPr lang="en-US" sz="2498">
                  <a:solidFill>
                    <a:srgbClr val="AD1F96"/>
                  </a:solidFill>
                  <a:latin typeface="Nunito Bold"/>
                  <a:ea typeface="Nunito Bold"/>
                  <a:cs typeface="Nunito Bold"/>
                  <a:sym typeface="Nunito Bold"/>
                </a:rPr>
                <a:t>Biến đổi dữ liệu</a:t>
              </a:r>
            </a:p>
          </p:txBody>
        </p:sp>
        <p:sp>
          <p:nvSpPr>
            <p:cNvPr name="TextBox 24" id="24"/>
            <p:cNvSpPr txBox="true"/>
            <p:nvPr/>
          </p:nvSpPr>
          <p:spPr>
            <a:xfrm rot="0">
              <a:off x="0" y="628492"/>
              <a:ext cx="5969343" cy="1092323"/>
            </a:xfrm>
            <a:prstGeom prst="rect">
              <a:avLst/>
            </a:prstGeom>
          </p:spPr>
          <p:txBody>
            <a:bodyPr anchor="t" rtlCol="false" tIns="0" lIns="0" bIns="0" rIns="0">
              <a:spAutoFit/>
            </a:bodyPr>
            <a:lstStyle/>
            <a:p>
              <a:pPr algn="r">
                <a:lnSpc>
                  <a:spcPts val="3446"/>
                </a:lnSpc>
              </a:pPr>
              <a:r>
                <a:rPr lang="en-US" sz="2153">
                  <a:solidFill>
                    <a:srgbClr val="00002E"/>
                  </a:solidFill>
                  <a:latin typeface="PT Sans"/>
                  <a:ea typeface="PT Sans"/>
                  <a:cs typeface="PT Sans"/>
                  <a:sym typeface="PT Sans"/>
                </a:rPr>
                <a:t>Biến đổi dữ liệu để phù hợp với các yêu cầu phân tích.</a:t>
              </a:r>
            </a:p>
          </p:txBody>
        </p:sp>
      </p:grpSp>
      <p:grpSp>
        <p:nvGrpSpPr>
          <p:cNvPr name="Group 25" id="25"/>
          <p:cNvGrpSpPr/>
          <p:nvPr/>
        </p:nvGrpSpPr>
        <p:grpSpPr>
          <a:xfrm rot="0">
            <a:off x="8850585" y="3439105"/>
            <a:ext cx="6581492" cy="1290611"/>
            <a:chOff x="0" y="0"/>
            <a:chExt cx="8775323" cy="1720815"/>
          </a:xfrm>
        </p:grpSpPr>
        <p:grpSp>
          <p:nvGrpSpPr>
            <p:cNvPr name="Group 26" id="26"/>
            <p:cNvGrpSpPr/>
            <p:nvPr/>
          </p:nvGrpSpPr>
          <p:grpSpPr>
            <a:xfrm rot="0">
              <a:off x="763390" y="370483"/>
              <a:ext cx="1158082" cy="41275"/>
              <a:chOff x="0" y="0"/>
              <a:chExt cx="1158082" cy="41275"/>
            </a:xfrm>
          </p:grpSpPr>
          <p:sp>
            <p:nvSpPr>
              <p:cNvPr name="Freeform 27" id="27"/>
              <p:cNvSpPr/>
              <p:nvPr/>
            </p:nvSpPr>
            <p:spPr>
              <a:xfrm flipH="false" flipV="false" rot="0">
                <a:off x="0" y="0"/>
                <a:ext cx="1158113" cy="41275"/>
              </a:xfrm>
              <a:custGeom>
                <a:avLst/>
                <a:gdLst/>
                <a:ahLst/>
                <a:cxnLst/>
                <a:rect r="r" b="b" t="t" l="l"/>
                <a:pathLst>
                  <a:path h="41275" w="1158113">
                    <a:moveTo>
                      <a:pt x="0" y="0"/>
                    </a:moveTo>
                    <a:lnTo>
                      <a:pt x="1158113" y="0"/>
                    </a:lnTo>
                    <a:lnTo>
                      <a:pt x="1158113" y="41275"/>
                    </a:lnTo>
                    <a:lnTo>
                      <a:pt x="0" y="41275"/>
                    </a:lnTo>
                    <a:close/>
                  </a:path>
                </a:pathLst>
              </a:custGeom>
              <a:solidFill>
                <a:srgbClr val="015F98"/>
              </a:solidFill>
            </p:spPr>
          </p:sp>
        </p:grpSp>
        <p:grpSp>
          <p:nvGrpSpPr>
            <p:cNvPr name="Group 28" id="28"/>
            <p:cNvGrpSpPr/>
            <p:nvPr/>
          </p:nvGrpSpPr>
          <p:grpSpPr>
            <a:xfrm rot="0">
              <a:off x="0" y="0"/>
              <a:ext cx="782438" cy="782438"/>
              <a:chOff x="0" y="0"/>
              <a:chExt cx="782438" cy="782438"/>
            </a:xfrm>
          </p:grpSpPr>
          <p:sp>
            <p:nvSpPr>
              <p:cNvPr name="Freeform 29" id="29"/>
              <p:cNvSpPr/>
              <p:nvPr/>
            </p:nvSpPr>
            <p:spPr>
              <a:xfrm flipH="false" flipV="false" rot="0">
                <a:off x="19050" y="19050"/>
                <a:ext cx="744220" cy="744220"/>
              </a:xfrm>
              <a:custGeom>
                <a:avLst/>
                <a:gdLst/>
                <a:ahLst/>
                <a:cxnLst/>
                <a:rect r="r" b="b" t="t" l="l"/>
                <a:pathLst>
                  <a:path h="744220" w="744220">
                    <a:moveTo>
                      <a:pt x="0" y="372110"/>
                    </a:moveTo>
                    <a:cubicBezTo>
                      <a:pt x="0" y="166624"/>
                      <a:pt x="166624" y="0"/>
                      <a:pt x="372110" y="0"/>
                    </a:cubicBezTo>
                    <a:cubicBezTo>
                      <a:pt x="577596" y="0"/>
                      <a:pt x="744220" y="166624"/>
                      <a:pt x="744220" y="372110"/>
                    </a:cubicBezTo>
                    <a:cubicBezTo>
                      <a:pt x="744220" y="577596"/>
                      <a:pt x="577596" y="744220"/>
                      <a:pt x="372110" y="744220"/>
                    </a:cubicBezTo>
                    <a:cubicBezTo>
                      <a:pt x="166624" y="744220"/>
                      <a:pt x="0" y="577723"/>
                      <a:pt x="0" y="372110"/>
                    </a:cubicBezTo>
                    <a:close/>
                  </a:path>
                </a:pathLst>
              </a:custGeom>
              <a:solidFill>
                <a:srgbClr val="F3F3FF"/>
              </a:solidFill>
            </p:spPr>
          </p:sp>
          <p:sp>
            <p:nvSpPr>
              <p:cNvPr name="Freeform 30" id="30"/>
              <p:cNvSpPr/>
              <p:nvPr/>
            </p:nvSpPr>
            <p:spPr>
              <a:xfrm flipH="false" flipV="false" rot="0">
                <a:off x="0" y="0"/>
                <a:ext cx="782320" cy="782447"/>
              </a:xfrm>
              <a:custGeom>
                <a:avLst/>
                <a:gdLst/>
                <a:ahLst/>
                <a:cxnLst/>
                <a:rect r="r" b="b" t="t" l="l"/>
                <a:pathLst>
                  <a:path h="782447" w="782320">
                    <a:moveTo>
                      <a:pt x="0" y="391160"/>
                    </a:moveTo>
                    <a:cubicBezTo>
                      <a:pt x="0" y="175133"/>
                      <a:pt x="175133" y="0"/>
                      <a:pt x="391160" y="0"/>
                    </a:cubicBezTo>
                    <a:cubicBezTo>
                      <a:pt x="397002" y="0"/>
                      <a:pt x="402463" y="2667"/>
                      <a:pt x="406019" y="7112"/>
                    </a:cubicBezTo>
                    <a:lnTo>
                      <a:pt x="391160" y="19050"/>
                    </a:lnTo>
                    <a:lnTo>
                      <a:pt x="391160" y="0"/>
                    </a:lnTo>
                    <a:lnTo>
                      <a:pt x="391160" y="19050"/>
                    </a:lnTo>
                    <a:lnTo>
                      <a:pt x="391160" y="0"/>
                    </a:lnTo>
                    <a:cubicBezTo>
                      <a:pt x="607187" y="0"/>
                      <a:pt x="782320" y="175133"/>
                      <a:pt x="782320" y="391160"/>
                    </a:cubicBezTo>
                    <a:cubicBezTo>
                      <a:pt x="782320" y="397129"/>
                      <a:pt x="779526" y="402844"/>
                      <a:pt x="774700" y="406400"/>
                    </a:cubicBezTo>
                    <a:lnTo>
                      <a:pt x="763270" y="391160"/>
                    </a:lnTo>
                    <a:lnTo>
                      <a:pt x="782320" y="391160"/>
                    </a:lnTo>
                    <a:cubicBezTo>
                      <a:pt x="782320" y="607187"/>
                      <a:pt x="607187" y="782320"/>
                      <a:pt x="391160" y="782320"/>
                    </a:cubicBezTo>
                    <a:lnTo>
                      <a:pt x="391160" y="763270"/>
                    </a:lnTo>
                    <a:lnTo>
                      <a:pt x="391160" y="744220"/>
                    </a:lnTo>
                    <a:lnTo>
                      <a:pt x="391160" y="763270"/>
                    </a:lnTo>
                    <a:lnTo>
                      <a:pt x="391160" y="782320"/>
                    </a:lnTo>
                    <a:cubicBezTo>
                      <a:pt x="175133" y="782447"/>
                      <a:pt x="0" y="607314"/>
                      <a:pt x="0" y="391160"/>
                    </a:cubicBezTo>
                    <a:lnTo>
                      <a:pt x="19050" y="391160"/>
                    </a:lnTo>
                    <a:lnTo>
                      <a:pt x="0" y="391160"/>
                    </a:lnTo>
                    <a:moveTo>
                      <a:pt x="38100" y="391160"/>
                    </a:moveTo>
                    <a:lnTo>
                      <a:pt x="19050" y="391160"/>
                    </a:lnTo>
                    <a:lnTo>
                      <a:pt x="38100" y="391160"/>
                    </a:lnTo>
                    <a:cubicBezTo>
                      <a:pt x="38100" y="586232"/>
                      <a:pt x="196215" y="744220"/>
                      <a:pt x="391160" y="744220"/>
                    </a:cubicBezTo>
                    <a:cubicBezTo>
                      <a:pt x="401701" y="744220"/>
                      <a:pt x="410210" y="752729"/>
                      <a:pt x="410210" y="763270"/>
                    </a:cubicBezTo>
                    <a:cubicBezTo>
                      <a:pt x="410210" y="773811"/>
                      <a:pt x="401701" y="782320"/>
                      <a:pt x="391160" y="782320"/>
                    </a:cubicBezTo>
                    <a:cubicBezTo>
                      <a:pt x="380619" y="782320"/>
                      <a:pt x="372110" y="773811"/>
                      <a:pt x="372110" y="763270"/>
                    </a:cubicBezTo>
                    <a:cubicBezTo>
                      <a:pt x="372110" y="752729"/>
                      <a:pt x="380619" y="744220"/>
                      <a:pt x="391160" y="744220"/>
                    </a:cubicBezTo>
                    <a:cubicBezTo>
                      <a:pt x="586232" y="744220"/>
                      <a:pt x="744220" y="586105"/>
                      <a:pt x="744220" y="391160"/>
                    </a:cubicBezTo>
                    <a:cubicBezTo>
                      <a:pt x="744220" y="385191"/>
                      <a:pt x="747014" y="379476"/>
                      <a:pt x="751840" y="375920"/>
                    </a:cubicBezTo>
                    <a:lnTo>
                      <a:pt x="763270" y="391160"/>
                    </a:lnTo>
                    <a:lnTo>
                      <a:pt x="744220" y="391160"/>
                    </a:lnTo>
                    <a:cubicBezTo>
                      <a:pt x="744347" y="196215"/>
                      <a:pt x="586232" y="38100"/>
                      <a:pt x="391160" y="38100"/>
                    </a:cubicBezTo>
                    <a:cubicBezTo>
                      <a:pt x="385318" y="38100"/>
                      <a:pt x="379857" y="35433"/>
                      <a:pt x="376301" y="30988"/>
                    </a:cubicBezTo>
                    <a:lnTo>
                      <a:pt x="391160" y="19050"/>
                    </a:lnTo>
                    <a:lnTo>
                      <a:pt x="391160" y="38100"/>
                    </a:lnTo>
                    <a:cubicBezTo>
                      <a:pt x="196215" y="38100"/>
                      <a:pt x="38100" y="196215"/>
                      <a:pt x="38100" y="391160"/>
                    </a:cubicBezTo>
                    <a:close/>
                  </a:path>
                </a:pathLst>
              </a:custGeom>
              <a:solidFill>
                <a:srgbClr val="00002E"/>
              </a:solidFill>
            </p:spPr>
          </p:sp>
        </p:grpSp>
        <p:sp>
          <p:nvSpPr>
            <p:cNvPr name="TextBox 31" id="31"/>
            <p:cNvSpPr txBox="true"/>
            <p:nvPr/>
          </p:nvSpPr>
          <p:spPr>
            <a:xfrm rot="0">
              <a:off x="186373" y="142794"/>
              <a:ext cx="409495" cy="503005"/>
            </a:xfrm>
            <a:prstGeom prst="rect">
              <a:avLst/>
            </a:prstGeom>
          </p:spPr>
          <p:txBody>
            <a:bodyPr anchor="t" rtlCol="false" tIns="0" lIns="0" bIns="0" rIns="0">
              <a:spAutoFit/>
            </a:bodyPr>
            <a:lstStyle/>
            <a:p>
              <a:pPr algn="ctr">
                <a:lnSpc>
                  <a:spcPts val="2758"/>
                </a:lnSpc>
              </a:pPr>
              <a:r>
                <a:rPr lang="en-US" sz="2758">
                  <a:solidFill>
                    <a:srgbClr val="015F98"/>
                  </a:solidFill>
                  <a:latin typeface="Nunito Bold"/>
                  <a:ea typeface="Nunito Bold"/>
                  <a:cs typeface="Nunito Bold"/>
                  <a:sym typeface="Nunito Bold"/>
                </a:rPr>
                <a:t>2</a:t>
              </a:r>
            </a:p>
          </p:txBody>
        </p:sp>
        <p:sp>
          <p:nvSpPr>
            <p:cNvPr name="TextBox 32" id="32"/>
            <p:cNvSpPr txBox="true"/>
            <p:nvPr/>
          </p:nvSpPr>
          <p:spPr>
            <a:xfrm rot="0">
              <a:off x="2333010" y="19685"/>
              <a:ext cx="3648908" cy="518536"/>
            </a:xfrm>
            <a:prstGeom prst="rect">
              <a:avLst/>
            </a:prstGeom>
          </p:spPr>
          <p:txBody>
            <a:bodyPr anchor="t" rtlCol="false" tIns="0" lIns="0" bIns="0" rIns="0">
              <a:spAutoFit/>
            </a:bodyPr>
            <a:lstStyle/>
            <a:p>
              <a:pPr algn="l">
                <a:lnSpc>
                  <a:spcPts val="3123"/>
                </a:lnSpc>
              </a:pPr>
              <a:r>
                <a:rPr lang="en-US" sz="2498">
                  <a:solidFill>
                    <a:srgbClr val="015F98"/>
                  </a:solidFill>
                  <a:latin typeface="Nunito Bold"/>
                  <a:ea typeface="Nunito Bold"/>
                  <a:cs typeface="Nunito Bold"/>
                  <a:sym typeface="Nunito Bold"/>
                </a:rPr>
                <a:t>Chuẩn hóa dữ liệu</a:t>
              </a:r>
            </a:p>
          </p:txBody>
        </p:sp>
        <p:sp>
          <p:nvSpPr>
            <p:cNvPr name="TextBox 33" id="33"/>
            <p:cNvSpPr txBox="true"/>
            <p:nvPr/>
          </p:nvSpPr>
          <p:spPr>
            <a:xfrm rot="0">
              <a:off x="2333010" y="628492"/>
              <a:ext cx="6442313" cy="1092323"/>
            </a:xfrm>
            <a:prstGeom prst="rect">
              <a:avLst/>
            </a:prstGeom>
          </p:spPr>
          <p:txBody>
            <a:bodyPr anchor="t" rtlCol="false" tIns="0" lIns="0" bIns="0" rIns="0">
              <a:spAutoFit/>
            </a:bodyPr>
            <a:lstStyle/>
            <a:p>
              <a:pPr algn="l">
                <a:lnSpc>
                  <a:spcPts val="3446"/>
                </a:lnSpc>
              </a:pPr>
              <a:r>
                <a:rPr lang="en-US" sz="2153">
                  <a:solidFill>
                    <a:srgbClr val="00002E"/>
                  </a:solidFill>
                  <a:latin typeface="PT Sans"/>
                  <a:ea typeface="PT Sans"/>
                  <a:cs typeface="PT Sans"/>
                  <a:sym typeface="PT Sans"/>
                </a:rPr>
                <a:t>Chuẩn hóa dữ liệu để đảm bảo tính nhất quán và chính xác.</a:t>
              </a:r>
            </a:p>
          </p:txBody>
        </p:sp>
      </p:grpSp>
      <p:grpSp>
        <p:nvGrpSpPr>
          <p:cNvPr name="Group 34" id="34"/>
          <p:cNvGrpSpPr/>
          <p:nvPr/>
        </p:nvGrpSpPr>
        <p:grpSpPr>
          <a:xfrm rot="0">
            <a:off x="8850585" y="5672569"/>
            <a:ext cx="6581492" cy="1290611"/>
            <a:chOff x="0" y="0"/>
            <a:chExt cx="8775323" cy="1720815"/>
          </a:xfrm>
        </p:grpSpPr>
        <p:grpSp>
          <p:nvGrpSpPr>
            <p:cNvPr name="Group 35" id="35"/>
            <p:cNvGrpSpPr/>
            <p:nvPr/>
          </p:nvGrpSpPr>
          <p:grpSpPr>
            <a:xfrm rot="0">
              <a:off x="763390" y="370483"/>
              <a:ext cx="1158082" cy="41275"/>
              <a:chOff x="0" y="0"/>
              <a:chExt cx="1158082" cy="41275"/>
            </a:xfrm>
          </p:grpSpPr>
          <p:sp>
            <p:nvSpPr>
              <p:cNvPr name="Freeform 36" id="36"/>
              <p:cNvSpPr/>
              <p:nvPr/>
            </p:nvSpPr>
            <p:spPr>
              <a:xfrm flipH="false" flipV="false" rot="0">
                <a:off x="0" y="0"/>
                <a:ext cx="1158113" cy="41275"/>
              </a:xfrm>
              <a:custGeom>
                <a:avLst/>
                <a:gdLst/>
                <a:ahLst/>
                <a:cxnLst/>
                <a:rect r="r" b="b" t="t" l="l"/>
                <a:pathLst>
                  <a:path h="41275" w="1158113">
                    <a:moveTo>
                      <a:pt x="0" y="0"/>
                    </a:moveTo>
                    <a:lnTo>
                      <a:pt x="1158113" y="0"/>
                    </a:lnTo>
                    <a:lnTo>
                      <a:pt x="1158113" y="41275"/>
                    </a:lnTo>
                    <a:lnTo>
                      <a:pt x="0" y="41275"/>
                    </a:lnTo>
                    <a:close/>
                  </a:path>
                </a:pathLst>
              </a:custGeom>
              <a:solidFill>
                <a:srgbClr val="2D4DF2"/>
              </a:solidFill>
            </p:spPr>
          </p:sp>
        </p:grpSp>
        <p:grpSp>
          <p:nvGrpSpPr>
            <p:cNvPr name="Group 37" id="37"/>
            <p:cNvGrpSpPr/>
            <p:nvPr/>
          </p:nvGrpSpPr>
          <p:grpSpPr>
            <a:xfrm rot="0">
              <a:off x="0" y="0"/>
              <a:ext cx="782438" cy="782438"/>
              <a:chOff x="0" y="0"/>
              <a:chExt cx="782438" cy="782438"/>
            </a:xfrm>
          </p:grpSpPr>
          <p:sp>
            <p:nvSpPr>
              <p:cNvPr name="Freeform 38" id="38"/>
              <p:cNvSpPr/>
              <p:nvPr/>
            </p:nvSpPr>
            <p:spPr>
              <a:xfrm flipH="false" flipV="false" rot="0">
                <a:off x="19050" y="19050"/>
                <a:ext cx="744220" cy="744220"/>
              </a:xfrm>
              <a:custGeom>
                <a:avLst/>
                <a:gdLst/>
                <a:ahLst/>
                <a:cxnLst/>
                <a:rect r="r" b="b" t="t" l="l"/>
                <a:pathLst>
                  <a:path h="744220" w="744220">
                    <a:moveTo>
                      <a:pt x="0" y="372110"/>
                    </a:moveTo>
                    <a:cubicBezTo>
                      <a:pt x="0" y="166624"/>
                      <a:pt x="166624" y="0"/>
                      <a:pt x="372110" y="0"/>
                    </a:cubicBezTo>
                    <a:cubicBezTo>
                      <a:pt x="577596" y="0"/>
                      <a:pt x="744220" y="166624"/>
                      <a:pt x="744220" y="372110"/>
                    </a:cubicBezTo>
                    <a:cubicBezTo>
                      <a:pt x="744220" y="577596"/>
                      <a:pt x="577596" y="744220"/>
                      <a:pt x="372110" y="744220"/>
                    </a:cubicBezTo>
                    <a:cubicBezTo>
                      <a:pt x="166624" y="744220"/>
                      <a:pt x="0" y="577723"/>
                      <a:pt x="0" y="372110"/>
                    </a:cubicBezTo>
                    <a:close/>
                  </a:path>
                </a:pathLst>
              </a:custGeom>
              <a:solidFill>
                <a:srgbClr val="F3F3FF"/>
              </a:solidFill>
            </p:spPr>
          </p:sp>
          <p:sp>
            <p:nvSpPr>
              <p:cNvPr name="Freeform 39" id="39"/>
              <p:cNvSpPr/>
              <p:nvPr/>
            </p:nvSpPr>
            <p:spPr>
              <a:xfrm flipH="false" flipV="false" rot="0">
                <a:off x="0" y="0"/>
                <a:ext cx="782320" cy="782447"/>
              </a:xfrm>
              <a:custGeom>
                <a:avLst/>
                <a:gdLst/>
                <a:ahLst/>
                <a:cxnLst/>
                <a:rect r="r" b="b" t="t" l="l"/>
                <a:pathLst>
                  <a:path h="782447" w="782320">
                    <a:moveTo>
                      <a:pt x="0" y="391160"/>
                    </a:moveTo>
                    <a:cubicBezTo>
                      <a:pt x="0" y="175133"/>
                      <a:pt x="175133" y="0"/>
                      <a:pt x="391160" y="0"/>
                    </a:cubicBezTo>
                    <a:cubicBezTo>
                      <a:pt x="397002" y="0"/>
                      <a:pt x="402463" y="2667"/>
                      <a:pt x="406019" y="7112"/>
                    </a:cubicBezTo>
                    <a:lnTo>
                      <a:pt x="391160" y="19050"/>
                    </a:lnTo>
                    <a:lnTo>
                      <a:pt x="391160" y="0"/>
                    </a:lnTo>
                    <a:lnTo>
                      <a:pt x="391160" y="19050"/>
                    </a:lnTo>
                    <a:lnTo>
                      <a:pt x="391160" y="0"/>
                    </a:lnTo>
                    <a:cubicBezTo>
                      <a:pt x="607187" y="0"/>
                      <a:pt x="782320" y="175133"/>
                      <a:pt x="782320" y="391160"/>
                    </a:cubicBezTo>
                    <a:cubicBezTo>
                      <a:pt x="782320" y="397129"/>
                      <a:pt x="779526" y="402844"/>
                      <a:pt x="774700" y="406400"/>
                    </a:cubicBezTo>
                    <a:lnTo>
                      <a:pt x="763270" y="391160"/>
                    </a:lnTo>
                    <a:lnTo>
                      <a:pt x="782320" y="391160"/>
                    </a:lnTo>
                    <a:cubicBezTo>
                      <a:pt x="782320" y="607187"/>
                      <a:pt x="607187" y="782320"/>
                      <a:pt x="391160" y="782320"/>
                    </a:cubicBezTo>
                    <a:lnTo>
                      <a:pt x="391160" y="763270"/>
                    </a:lnTo>
                    <a:lnTo>
                      <a:pt x="391160" y="744220"/>
                    </a:lnTo>
                    <a:lnTo>
                      <a:pt x="391160" y="763270"/>
                    </a:lnTo>
                    <a:lnTo>
                      <a:pt x="391160" y="782320"/>
                    </a:lnTo>
                    <a:cubicBezTo>
                      <a:pt x="175133" y="782447"/>
                      <a:pt x="0" y="607314"/>
                      <a:pt x="0" y="391160"/>
                    </a:cubicBezTo>
                    <a:lnTo>
                      <a:pt x="19050" y="391160"/>
                    </a:lnTo>
                    <a:lnTo>
                      <a:pt x="0" y="391160"/>
                    </a:lnTo>
                    <a:moveTo>
                      <a:pt x="38100" y="391160"/>
                    </a:moveTo>
                    <a:lnTo>
                      <a:pt x="19050" y="391160"/>
                    </a:lnTo>
                    <a:lnTo>
                      <a:pt x="38100" y="391160"/>
                    </a:lnTo>
                    <a:cubicBezTo>
                      <a:pt x="38100" y="586232"/>
                      <a:pt x="196215" y="744220"/>
                      <a:pt x="391160" y="744220"/>
                    </a:cubicBezTo>
                    <a:cubicBezTo>
                      <a:pt x="401701" y="744220"/>
                      <a:pt x="410210" y="752729"/>
                      <a:pt x="410210" y="763270"/>
                    </a:cubicBezTo>
                    <a:cubicBezTo>
                      <a:pt x="410210" y="773811"/>
                      <a:pt x="401701" y="782320"/>
                      <a:pt x="391160" y="782320"/>
                    </a:cubicBezTo>
                    <a:cubicBezTo>
                      <a:pt x="380619" y="782320"/>
                      <a:pt x="372110" y="773811"/>
                      <a:pt x="372110" y="763270"/>
                    </a:cubicBezTo>
                    <a:cubicBezTo>
                      <a:pt x="372110" y="752729"/>
                      <a:pt x="380619" y="744220"/>
                      <a:pt x="391160" y="744220"/>
                    </a:cubicBezTo>
                    <a:cubicBezTo>
                      <a:pt x="586232" y="744220"/>
                      <a:pt x="744220" y="586105"/>
                      <a:pt x="744220" y="391160"/>
                    </a:cubicBezTo>
                    <a:cubicBezTo>
                      <a:pt x="744220" y="385191"/>
                      <a:pt x="747014" y="379476"/>
                      <a:pt x="751840" y="375920"/>
                    </a:cubicBezTo>
                    <a:lnTo>
                      <a:pt x="763270" y="391160"/>
                    </a:lnTo>
                    <a:lnTo>
                      <a:pt x="744220" y="391160"/>
                    </a:lnTo>
                    <a:cubicBezTo>
                      <a:pt x="744347" y="196215"/>
                      <a:pt x="586232" y="38100"/>
                      <a:pt x="391160" y="38100"/>
                    </a:cubicBezTo>
                    <a:cubicBezTo>
                      <a:pt x="385318" y="38100"/>
                      <a:pt x="379857" y="35433"/>
                      <a:pt x="376301" y="30988"/>
                    </a:cubicBezTo>
                    <a:lnTo>
                      <a:pt x="391160" y="19050"/>
                    </a:lnTo>
                    <a:lnTo>
                      <a:pt x="391160" y="38100"/>
                    </a:lnTo>
                    <a:cubicBezTo>
                      <a:pt x="196215" y="38100"/>
                      <a:pt x="38100" y="196215"/>
                      <a:pt x="38100" y="391160"/>
                    </a:cubicBezTo>
                    <a:close/>
                  </a:path>
                </a:pathLst>
              </a:custGeom>
              <a:solidFill>
                <a:srgbClr val="00002E"/>
              </a:solidFill>
            </p:spPr>
          </p:sp>
        </p:grpSp>
        <p:sp>
          <p:nvSpPr>
            <p:cNvPr name="TextBox 40" id="40"/>
            <p:cNvSpPr txBox="true"/>
            <p:nvPr/>
          </p:nvSpPr>
          <p:spPr>
            <a:xfrm rot="0">
              <a:off x="186373" y="175693"/>
              <a:ext cx="409495" cy="503005"/>
            </a:xfrm>
            <a:prstGeom prst="rect">
              <a:avLst/>
            </a:prstGeom>
          </p:spPr>
          <p:txBody>
            <a:bodyPr anchor="t" rtlCol="false" tIns="0" lIns="0" bIns="0" rIns="0">
              <a:spAutoFit/>
            </a:bodyPr>
            <a:lstStyle/>
            <a:p>
              <a:pPr algn="ctr">
                <a:lnSpc>
                  <a:spcPts val="2758"/>
                </a:lnSpc>
              </a:pPr>
              <a:r>
                <a:rPr lang="en-US" sz="2758">
                  <a:solidFill>
                    <a:srgbClr val="2D4DF2"/>
                  </a:solidFill>
                  <a:latin typeface="Nunito Bold"/>
                  <a:ea typeface="Nunito Bold"/>
                  <a:cs typeface="Nunito Bold"/>
                  <a:sym typeface="Nunito Bold"/>
                </a:rPr>
                <a:t>4</a:t>
              </a:r>
            </a:p>
          </p:txBody>
        </p:sp>
        <p:sp>
          <p:nvSpPr>
            <p:cNvPr name="TextBox 41" id="41"/>
            <p:cNvSpPr txBox="true"/>
            <p:nvPr/>
          </p:nvSpPr>
          <p:spPr>
            <a:xfrm rot="0">
              <a:off x="2333010" y="19685"/>
              <a:ext cx="3648908" cy="518536"/>
            </a:xfrm>
            <a:prstGeom prst="rect">
              <a:avLst/>
            </a:prstGeom>
          </p:spPr>
          <p:txBody>
            <a:bodyPr anchor="t" rtlCol="false" tIns="0" lIns="0" bIns="0" rIns="0">
              <a:spAutoFit/>
            </a:bodyPr>
            <a:lstStyle/>
            <a:p>
              <a:pPr algn="l">
                <a:lnSpc>
                  <a:spcPts val="3123"/>
                </a:lnSpc>
              </a:pPr>
              <a:r>
                <a:rPr lang="en-US" sz="2498">
                  <a:solidFill>
                    <a:srgbClr val="2D4DF2"/>
                  </a:solidFill>
                  <a:latin typeface="Nunito Bold"/>
                  <a:ea typeface="Nunito Bold"/>
                  <a:cs typeface="Nunito Bold"/>
                  <a:sym typeface="Nunito Bold"/>
                </a:rPr>
                <a:t>Tích hợp dữ liệu</a:t>
              </a:r>
            </a:p>
          </p:txBody>
        </p:sp>
        <p:sp>
          <p:nvSpPr>
            <p:cNvPr name="TextBox 42" id="42"/>
            <p:cNvSpPr txBox="true"/>
            <p:nvPr/>
          </p:nvSpPr>
          <p:spPr>
            <a:xfrm rot="0">
              <a:off x="2333010" y="628492"/>
              <a:ext cx="6442313" cy="1092323"/>
            </a:xfrm>
            <a:prstGeom prst="rect">
              <a:avLst/>
            </a:prstGeom>
          </p:spPr>
          <p:txBody>
            <a:bodyPr anchor="t" rtlCol="false" tIns="0" lIns="0" bIns="0" rIns="0">
              <a:spAutoFit/>
            </a:bodyPr>
            <a:lstStyle/>
            <a:p>
              <a:pPr algn="l">
                <a:lnSpc>
                  <a:spcPts val="3446"/>
                </a:lnSpc>
              </a:pPr>
              <a:r>
                <a:rPr lang="en-US" sz="2153">
                  <a:solidFill>
                    <a:srgbClr val="00002E"/>
                  </a:solidFill>
                  <a:latin typeface="PT Sans"/>
                  <a:ea typeface="PT Sans"/>
                  <a:cs typeface="PT Sans"/>
                  <a:sym typeface="PT Sans"/>
                </a:rPr>
                <a:t>Tích hợp dữ liệu từ các nguồn khác nhau.</a:t>
              </a:r>
            </a:p>
          </p:txBody>
        </p:sp>
      </p:grpSp>
      <p:grpSp>
        <p:nvGrpSpPr>
          <p:cNvPr name="Group 43" id="43"/>
          <p:cNvGrpSpPr/>
          <p:nvPr/>
        </p:nvGrpSpPr>
        <p:grpSpPr>
          <a:xfrm rot="0">
            <a:off x="2855922" y="6789375"/>
            <a:ext cx="6581491" cy="1290611"/>
            <a:chOff x="0" y="0"/>
            <a:chExt cx="8775322" cy="1720815"/>
          </a:xfrm>
        </p:grpSpPr>
        <p:grpSp>
          <p:nvGrpSpPr>
            <p:cNvPr name="Group 44" id="44"/>
            <p:cNvGrpSpPr/>
            <p:nvPr/>
          </p:nvGrpSpPr>
          <p:grpSpPr>
            <a:xfrm rot="0">
              <a:off x="6853853" y="370483"/>
              <a:ext cx="1158082" cy="41275"/>
              <a:chOff x="0" y="0"/>
              <a:chExt cx="1158082" cy="41275"/>
            </a:xfrm>
          </p:grpSpPr>
          <p:sp>
            <p:nvSpPr>
              <p:cNvPr name="Freeform 45" id="45"/>
              <p:cNvSpPr/>
              <p:nvPr/>
            </p:nvSpPr>
            <p:spPr>
              <a:xfrm flipH="false" flipV="false" rot="0">
                <a:off x="0" y="0"/>
                <a:ext cx="1158113" cy="41275"/>
              </a:xfrm>
              <a:custGeom>
                <a:avLst/>
                <a:gdLst/>
                <a:ahLst/>
                <a:cxnLst/>
                <a:rect r="r" b="b" t="t" l="l"/>
                <a:pathLst>
                  <a:path h="41275" w="1158113">
                    <a:moveTo>
                      <a:pt x="0" y="0"/>
                    </a:moveTo>
                    <a:lnTo>
                      <a:pt x="1158113" y="0"/>
                    </a:lnTo>
                    <a:lnTo>
                      <a:pt x="1158113" y="41275"/>
                    </a:lnTo>
                    <a:lnTo>
                      <a:pt x="0" y="41275"/>
                    </a:lnTo>
                    <a:close/>
                  </a:path>
                </a:pathLst>
              </a:custGeom>
              <a:solidFill>
                <a:srgbClr val="015F98"/>
              </a:solidFill>
            </p:spPr>
          </p:sp>
        </p:grpSp>
        <p:grpSp>
          <p:nvGrpSpPr>
            <p:cNvPr name="Group 46" id="46"/>
            <p:cNvGrpSpPr/>
            <p:nvPr/>
          </p:nvGrpSpPr>
          <p:grpSpPr>
            <a:xfrm rot="0">
              <a:off x="7992883" y="0"/>
              <a:ext cx="782438" cy="782438"/>
              <a:chOff x="0" y="0"/>
              <a:chExt cx="782438" cy="782438"/>
            </a:xfrm>
          </p:grpSpPr>
          <p:sp>
            <p:nvSpPr>
              <p:cNvPr name="Freeform 47" id="47"/>
              <p:cNvSpPr/>
              <p:nvPr/>
            </p:nvSpPr>
            <p:spPr>
              <a:xfrm flipH="false" flipV="false" rot="0">
                <a:off x="19050" y="19050"/>
                <a:ext cx="744220" cy="744220"/>
              </a:xfrm>
              <a:custGeom>
                <a:avLst/>
                <a:gdLst/>
                <a:ahLst/>
                <a:cxnLst/>
                <a:rect r="r" b="b" t="t" l="l"/>
                <a:pathLst>
                  <a:path h="744220" w="744220">
                    <a:moveTo>
                      <a:pt x="0" y="372110"/>
                    </a:moveTo>
                    <a:cubicBezTo>
                      <a:pt x="0" y="166624"/>
                      <a:pt x="166624" y="0"/>
                      <a:pt x="372110" y="0"/>
                    </a:cubicBezTo>
                    <a:cubicBezTo>
                      <a:pt x="577596" y="0"/>
                      <a:pt x="744220" y="166624"/>
                      <a:pt x="744220" y="372110"/>
                    </a:cubicBezTo>
                    <a:cubicBezTo>
                      <a:pt x="744220" y="577596"/>
                      <a:pt x="577596" y="744220"/>
                      <a:pt x="372110" y="744220"/>
                    </a:cubicBezTo>
                    <a:cubicBezTo>
                      <a:pt x="166624" y="744220"/>
                      <a:pt x="0" y="577723"/>
                      <a:pt x="0" y="372110"/>
                    </a:cubicBezTo>
                    <a:close/>
                  </a:path>
                </a:pathLst>
              </a:custGeom>
              <a:solidFill>
                <a:srgbClr val="F3F3FF"/>
              </a:solidFill>
            </p:spPr>
          </p:sp>
          <p:sp>
            <p:nvSpPr>
              <p:cNvPr name="Freeform 48" id="48"/>
              <p:cNvSpPr/>
              <p:nvPr/>
            </p:nvSpPr>
            <p:spPr>
              <a:xfrm flipH="false" flipV="false" rot="0">
                <a:off x="0" y="0"/>
                <a:ext cx="782320" cy="782447"/>
              </a:xfrm>
              <a:custGeom>
                <a:avLst/>
                <a:gdLst/>
                <a:ahLst/>
                <a:cxnLst/>
                <a:rect r="r" b="b" t="t" l="l"/>
                <a:pathLst>
                  <a:path h="782447" w="782320">
                    <a:moveTo>
                      <a:pt x="0" y="391160"/>
                    </a:moveTo>
                    <a:cubicBezTo>
                      <a:pt x="0" y="175133"/>
                      <a:pt x="175133" y="0"/>
                      <a:pt x="391160" y="0"/>
                    </a:cubicBezTo>
                    <a:cubicBezTo>
                      <a:pt x="397002" y="0"/>
                      <a:pt x="402463" y="2667"/>
                      <a:pt x="406019" y="7112"/>
                    </a:cubicBezTo>
                    <a:lnTo>
                      <a:pt x="391160" y="19050"/>
                    </a:lnTo>
                    <a:lnTo>
                      <a:pt x="391160" y="0"/>
                    </a:lnTo>
                    <a:lnTo>
                      <a:pt x="391160" y="19050"/>
                    </a:lnTo>
                    <a:lnTo>
                      <a:pt x="391160" y="0"/>
                    </a:lnTo>
                    <a:cubicBezTo>
                      <a:pt x="607187" y="0"/>
                      <a:pt x="782320" y="175133"/>
                      <a:pt x="782320" y="391160"/>
                    </a:cubicBezTo>
                    <a:cubicBezTo>
                      <a:pt x="782320" y="397129"/>
                      <a:pt x="779526" y="402844"/>
                      <a:pt x="774700" y="406400"/>
                    </a:cubicBezTo>
                    <a:lnTo>
                      <a:pt x="763270" y="391160"/>
                    </a:lnTo>
                    <a:lnTo>
                      <a:pt x="782320" y="391160"/>
                    </a:lnTo>
                    <a:cubicBezTo>
                      <a:pt x="782320" y="607187"/>
                      <a:pt x="607187" y="782320"/>
                      <a:pt x="391160" y="782320"/>
                    </a:cubicBezTo>
                    <a:lnTo>
                      <a:pt x="391160" y="763270"/>
                    </a:lnTo>
                    <a:lnTo>
                      <a:pt x="391160" y="744220"/>
                    </a:lnTo>
                    <a:lnTo>
                      <a:pt x="391160" y="763270"/>
                    </a:lnTo>
                    <a:lnTo>
                      <a:pt x="391160" y="782320"/>
                    </a:lnTo>
                    <a:cubicBezTo>
                      <a:pt x="175133" y="782447"/>
                      <a:pt x="0" y="607314"/>
                      <a:pt x="0" y="391160"/>
                    </a:cubicBezTo>
                    <a:lnTo>
                      <a:pt x="19050" y="391160"/>
                    </a:lnTo>
                    <a:lnTo>
                      <a:pt x="0" y="391160"/>
                    </a:lnTo>
                    <a:moveTo>
                      <a:pt x="38100" y="391160"/>
                    </a:moveTo>
                    <a:lnTo>
                      <a:pt x="19050" y="391160"/>
                    </a:lnTo>
                    <a:lnTo>
                      <a:pt x="38100" y="391160"/>
                    </a:lnTo>
                    <a:cubicBezTo>
                      <a:pt x="38100" y="586232"/>
                      <a:pt x="196215" y="744220"/>
                      <a:pt x="391160" y="744220"/>
                    </a:cubicBezTo>
                    <a:cubicBezTo>
                      <a:pt x="401701" y="744220"/>
                      <a:pt x="410210" y="752729"/>
                      <a:pt x="410210" y="763270"/>
                    </a:cubicBezTo>
                    <a:cubicBezTo>
                      <a:pt x="410210" y="773811"/>
                      <a:pt x="401701" y="782320"/>
                      <a:pt x="391160" y="782320"/>
                    </a:cubicBezTo>
                    <a:cubicBezTo>
                      <a:pt x="380619" y="782320"/>
                      <a:pt x="372110" y="773811"/>
                      <a:pt x="372110" y="763270"/>
                    </a:cubicBezTo>
                    <a:cubicBezTo>
                      <a:pt x="372110" y="752729"/>
                      <a:pt x="380619" y="744220"/>
                      <a:pt x="391160" y="744220"/>
                    </a:cubicBezTo>
                    <a:cubicBezTo>
                      <a:pt x="586232" y="744220"/>
                      <a:pt x="744220" y="586105"/>
                      <a:pt x="744220" y="391160"/>
                    </a:cubicBezTo>
                    <a:cubicBezTo>
                      <a:pt x="744220" y="385191"/>
                      <a:pt x="747014" y="379476"/>
                      <a:pt x="751840" y="375920"/>
                    </a:cubicBezTo>
                    <a:lnTo>
                      <a:pt x="763270" y="391160"/>
                    </a:lnTo>
                    <a:lnTo>
                      <a:pt x="744220" y="391160"/>
                    </a:lnTo>
                    <a:cubicBezTo>
                      <a:pt x="744347" y="196215"/>
                      <a:pt x="586232" y="38100"/>
                      <a:pt x="391160" y="38100"/>
                    </a:cubicBezTo>
                    <a:cubicBezTo>
                      <a:pt x="385318" y="38100"/>
                      <a:pt x="379857" y="35433"/>
                      <a:pt x="376301" y="30988"/>
                    </a:cubicBezTo>
                    <a:lnTo>
                      <a:pt x="391160" y="19050"/>
                    </a:lnTo>
                    <a:lnTo>
                      <a:pt x="391160" y="38100"/>
                    </a:lnTo>
                    <a:cubicBezTo>
                      <a:pt x="196215" y="38100"/>
                      <a:pt x="38100" y="196215"/>
                      <a:pt x="38100" y="391160"/>
                    </a:cubicBezTo>
                    <a:close/>
                  </a:path>
                </a:pathLst>
              </a:custGeom>
              <a:solidFill>
                <a:srgbClr val="00002E"/>
              </a:solidFill>
            </p:spPr>
          </p:sp>
        </p:grpSp>
        <p:sp>
          <p:nvSpPr>
            <p:cNvPr name="TextBox 49" id="49"/>
            <p:cNvSpPr txBox="true"/>
            <p:nvPr/>
          </p:nvSpPr>
          <p:spPr>
            <a:xfrm rot="0">
              <a:off x="8199994" y="175693"/>
              <a:ext cx="409495" cy="503005"/>
            </a:xfrm>
            <a:prstGeom prst="rect">
              <a:avLst/>
            </a:prstGeom>
          </p:spPr>
          <p:txBody>
            <a:bodyPr anchor="t" rtlCol="false" tIns="0" lIns="0" bIns="0" rIns="0">
              <a:spAutoFit/>
            </a:bodyPr>
            <a:lstStyle/>
            <a:p>
              <a:pPr algn="ctr">
                <a:lnSpc>
                  <a:spcPts val="2758"/>
                </a:lnSpc>
              </a:pPr>
              <a:r>
                <a:rPr lang="en-US" sz="2758">
                  <a:solidFill>
                    <a:srgbClr val="015F98"/>
                  </a:solidFill>
                  <a:latin typeface="Nunito Bold"/>
                  <a:ea typeface="Nunito Bold"/>
                  <a:cs typeface="Nunito Bold"/>
                  <a:sym typeface="Nunito Bold"/>
                </a:rPr>
                <a:t>5</a:t>
              </a:r>
            </a:p>
          </p:txBody>
        </p:sp>
        <p:sp>
          <p:nvSpPr>
            <p:cNvPr name="TextBox 50" id="50"/>
            <p:cNvSpPr txBox="true"/>
            <p:nvPr/>
          </p:nvSpPr>
          <p:spPr>
            <a:xfrm rot="0">
              <a:off x="1319700" y="38735"/>
              <a:ext cx="5122613" cy="463084"/>
            </a:xfrm>
            <a:prstGeom prst="rect">
              <a:avLst/>
            </a:prstGeom>
          </p:spPr>
          <p:txBody>
            <a:bodyPr anchor="t" rtlCol="false" tIns="0" lIns="0" bIns="0" rIns="0">
              <a:spAutoFit/>
            </a:bodyPr>
            <a:lstStyle/>
            <a:p>
              <a:pPr algn="r">
                <a:lnSpc>
                  <a:spcPts val="2873"/>
                </a:lnSpc>
              </a:pPr>
              <a:r>
                <a:rPr lang="en-US" sz="2298">
                  <a:solidFill>
                    <a:srgbClr val="015F98"/>
                  </a:solidFill>
                  <a:latin typeface="Nunito Bold"/>
                  <a:ea typeface="Nunito Bold"/>
                  <a:cs typeface="Nunito Bold"/>
                  <a:sym typeface="Nunito Bold"/>
                </a:rPr>
                <a:t>Lưu trữ và quản lý dữ liệu</a:t>
              </a:r>
            </a:p>
          </p:txBody>
        </p:sp>
        <p:sp>
          <p:nvSpPr>
            <p:cNvPr name="TextBox 51" id="51"/>
            <p:cNvSpPr txBox="true"/>
            <p:nvPr/>
          </p:nvSpPr>
          <p:spPr>
            <a:xfrm rot="0">
              <a:off x="0" y="628492"/>
              <a:ext cx="6442313" cy="1092323"/>
            </a:xfrm>
            <a:prstGeom prst="rect">
              <a:avLst/>
            </a:prstGeom>
          </p:spPr>
          <p:txBody>
            <a:bodyPr anchor="t" rtlCol="false" tIns="0" lIns="0" bIns="0" rIns="0">
              <a:spAutoFit/>
            </a:bodyPr>
            <a:lstStyle/>
            <a:p>
              <a:pPr algn="r">
                <a:lnSpc>
                  <a:spcPts val="3446"/>
                </a:lnSpc>
              </a:pPr>
              <a:r>
                <a:rPr lang="en-US" sz="2153">
                  <a:solidFill>
                    <a:srgbClr val="00002E"/>
                  </a:solidFill>
                  <a:latin typeface="PT Sans"/>
                  <a:ea typeface="PT Sans"/>
                  <a:cs typeface="PT Sans"/>
                  <a:sym typeface="PT Sans"/>
                </a:rPr>
                <a:t>Lưu trữ và quản lý dữ liệu một cách hiệu quả.</a:t>
              </a:r>
            </a:p>
          </p:txBody>
        </p:sp>
      </p:grpSp>
      <p:grpSp>
        <p:nvGrpSpPr>
          <p:cNvPr name="Group 52" id="52"/>
          <p:cNvGrpSpPr/>
          <p:nvPr/>
        </p:nvGrpSpPr>
        <p:grpSpPr>
          <a:xfrm rot="0">
            <a:off x="8850585" y="7906181"/>
            <a:ext cx="6581492" cy="1290611"/>
            <a:chOff x="0" y="0"/>
            <a:chExt cx="8775323" cy="1720815"/>
          </a:xfrm>
        </p:grpSpPr>
        <p:grpSp>
          <p:nvGrpSpPr>
            <p:cNvPr name="Group 53" id="53"/>
            <p:cNvGrpSpPr/>
            <p:nvPr/>
          </p:nvGrpSpPr>
          <p:grpSpPr>
            <a:xfrm rot="0">
              <a:off x="763390" y="370483"/>
              <a:ext cx="1158082" cy="41275"/>
              <a:chOff x="0" y="0"/>
              <a:chExt cx="1158082" cy="41275"/>
            </a:xfrm>
          </p:grpSpPr>
          <p:sp>
            <p:nvSpPr>
              <p:cNvPr name="Freeform 54" id="54"/>
              <p:cNvSpPr/>
              <p:nvPr/>
            </p:nvSpPr>
            <p:spPr>
              <a:xfrm flipH="false" flipV="false" rot="0">
                <a:off x="0" y="0"/>
                <a:ext cx="1158113" cy="41275"/>
              </a:xfrm>
              <a:custGeom>
                <a:avLst/>
                <a:gdLst/>
                <a:ahLst/>
                <a:cxnLst/>
                <a:rect r="r" b="b" t="t" l="l"/>
                <a:pathLst>
                  <a:path h="41275" w="1158113">
                    <a:moveTo>
                      <a:pt x="0" y="0"/>
                    </a:moveTo>
                    <a:lnTo>
                      <a:pt x="1158113" y="0"/>
                    </a:lnTo>
                    <a:lnTo>
                      <a:pt x="1158113" y="41275"/>
                    </a:lnTo>
                    <a:lnTo>
                      <a:pt x="0" y="41275"/>
                    </a:lnTo>
                    <a:close/>
                  </a:path>
                </a:pathLst>
              </a:custGeom>
              <a:solidFill>
                <a:srgbClr val="AD1F96"/>
              </a:solidFill>
            </p:spPr>
          </p:sp>
        </p:grpSp>
        <p:grpSp>
          <p:nvGrpSpPr>
            <p:cNvPr name="Group 55" id="55"/>
            <p:cNvGrpSpPr/>
            <p:nvPr/>
          </p:nvGrpSpPr>
          <p:grpSpPr>
            <a:xfrm rot="0">
              <a:off x="0" y="0"/>
              <a:ext cx="782438" cy="782438"/>
              <a:chOff x="0" y="0"/>
              <a:chExt cx="782438" cy="782438"/>
            </a:xfrm>
          </p:grpSpPr>
          <p:sp>
            <p:nvSpPr>
              <p:cNvPr name="Freeform 56" id="56"/>
              <p:cNvSpPr/>
              <p:nvPr/>
            </p:nvSpPr>
            <p:spPr>
              <a:xfrm flipH="false" flipV="false" rot="0">
                <a:off x="19050" y="19050"/>
                <a:ext cx="744220" cy="744220"/>
              </a:xfrm>
              <a:custGeom>
                <a:avLst/>
                <a:gdLst/>
                <a:ahLst/>
                <a:cxnLst/>
                <a:rect r="r" b="b" t="t" l="l"/>
                <a:pathLst>
                  <a:path h="744220" w="744220">
                    <a:moveTo>
                      <a:pt x="0" y="372110"/>
                    </a:moveTo>
                    <a:cubicBezTo>
                      <a:pt x="0" y="166624"/>
                      <a:pt x="166624" y="0"/>
                      <a:pt x="372110" y="0"/>
                    </a:cubicBezTo>
                    <a:cubicBezTo>
                      <a:pt x="577596" y="0"/>
                      <a:pt x="744220" y="166624"/>
                      <a:pt x="744220" y="372110"/>
                    </a:cubicBezTo>
                    <a:cubicBezTo>
                      <a:pt x="744220" y="577596"/>
                      <a:pt x="577596" y="744220"/>
                      <a:pt x="372110" y="744220"/>
                    </a:cubicBezTo>
                    <a:cubicBezTo>
                      <a:pt x="166624" y="744220"/>
                      <a:pt x="0" y="577723"/>
                      <a:pt x="0" y="372110"/>
                    </a:cubicBezTo>
                    <a:close/>
                  </a:path>
                </a:pathLst>
              </a:custGeom>
              <a:solidFill>
                <a:srgbClr val="F3F3FF"/>
              </a:solidFill>
            </p:spPr>
          </p:sp>
          <p:sp>
            <p:nvSpPr>
              <p:cNvPr name="Freeform 57" id="57"/>
              <p:cNvSpPr/>
              <p:nvPr/>
            </p:nvSpPr>
            <p:spPr>
              <a:xfrm flipH="false" flipV="false" rot="0">
                <a:off x="0" y="0"/>
                <a:ext cx="782320" cy="782447"/>
              </a:xfrm>
              <a:custGeom>
                <a:avLst/>
                <a:gdLst/>
                <a:ahLst/>
                <a:cxnLst/>
                <a:rect r="r" b="b" t="t" l="l"/>
                <a:pathLst>
                  <a:path h="782447" w="782320">
                    <a:moveTo>
                      <a:pt x="0" y="391160"/>
                    </a:moveTo>
                    <a:cubicBezTo>
                      <a:pt x="0" y="175133"/>
                      <a:pt x="175133" y="0"/>
                      <a:pt x="391160" y="0"/>
                    </a:cubicBezTo>
                    <a:cubicBezTo>
                      <a:pt x="397002" y="0"/>
                      <a:pt x="402463" y="2667"/>
                      <a:pt x="406019" y="7112"/>
                    </a:cubicBezTo>
                    <a:lnTo>
                      <a:pt x="391160" y="19050"/>
                    </a:lnTo>
                    <a:lnTo>
                      <a:pt x="391160" y="0"/>
                    </a:lnTo>
                    <a:lnTo>
                      <a:pt x="391160" y="19050"/>
                    </a:lnTo>
                    <a:lnTo>
                      <a:pt x="391160" y="0"/>
                    </a:lnTo>
                    <a:cubicBezTo>
                      <a:pt x="607187" y="0"/>
                      <a:pt x="782320" y="175133"/>
                      <a:pt x="782320" y="391160"/>
                    </a:cubicBezTo>
                    <a:cubicBezTo>
                      <a:pt x="782320" y="397129"/>
                      <a:pt x="779526" y="402844"/>
                      <a:pt x="774700" y="406400"/>
                    </a:cubicBezTo>
                    <a:lnTo>
                      <a:pt x="763270" y="391160"/>
                    </a:lnTo>
                    <a:lnTo>
                      <a:pt x="782320" y="391160"/>
                    </a:lnTo>
                    <a:cubicBezTo>
                      <a:pt x="782320" y="607187"/>
                      <a:pt x="607187" y="782320"/>
                      <a:pt x="391160" y="782320"/>
                    </a:cubicBezTo>
                    <a:lnTo>
                      <a:pt x="391160" y="763270"/>
                    </a:lnTo>
                    <a:lnTo>
                      <a:pt x="391160" y="744220"/>
                    </a:lnTo>
                    <a:lnTo>
                      <a:pt x="391160" y="763270"/>
                    </a:lnTo>
                    <a:lnTo>
                      <a:pt x="391160" y="782320"/>
                    </a:lnTo>
                    <a:cubicBezTo>
                      <a:pt x="175133" y="782447"/>
                      <a:pt x="0" y="607314"/>
                      <a:pt x="0" y="391160"/>
                    </a:cubicBezTo>
                    <a:lnTo>
                      <a:pt x="19050" y="391160"/>
                    </a:lnTo>
                    <a:lnTo>
                      <a:pt x="0" y="391160"/>
                    </a:lnTo>
                    <a:moveTo>
                      <a:pt x="38100" y="391160"/>
                    </a:moveTo>
                    <a:lnTo>
                      <a:pt x="19050" y="391160"/>
                    </a:lnTo>
                    <a:lnTo>
                      <a:pt x="38100" y="391160"/>
                    </a:lnTo>
                    <a:cubicBezTo>
                      <a:pt x="38100" y="586232"/>
                      <a:pt x="196215" y="744220"/>
                      <a:pt x="391160" y="744220"/>
                    </a:cubicBezTo>
                    <a:cubicBezTo>
                      <a:pt x="401701" y="744220"/>
                      <a:pt x="410210" y="752729"/>
                      <a:pt x="410210" y="763270"/>
                    </a:cubicBezTo>
                    <a:cubicBezTo>
                      <a:pt x="410210" y="773811"/>
                      <a:pt x="401701" y="782320"/>
                      <a:pt x="391160" y="782320"/>
                    </a:cubicBezTo>
                    <a:cubicBezTo>
                      <a:pt x="380619" y="782320"/>
                      <a:pt x="372110" y="773811"/>
                      <a:pt x="372110" y="763270"/>
                    </a:cubicBezTo>
                    <a:cubicBezTo>
                      <a:pt x="372110" y="752729"/>
                      <a:pt x="380619" y="744220"/>
                      <a:pt x="391160" y="744220"/>
                    </a:cubicBezTo>
                    <a:cubicBezTo>
                      <a:pt x="586232" y="744220"/>
                      <a:pt x="744220" y="586105"/>
                      <a:pt x="744220" y="391160"/>
                    </a:cubicBezTo>
                    <a:cubicBezTo>
                      <a:pt x="744220" y="385191"/>
                      <a:pt x="747014" y="379476"/>
                      <a:pt x="751840" y="375920"/>
                    </a:cubicBezTo>
                    <a:lnTo>
                      <a:pt x="763270" y="391160"/>
                    </a:lnTo>
                    <a:lnTo>
                      <a:pt x="744220" y="391160"/>
                    </a:lnTo>
                    <a:cubicBezTo>
                      <a:pt x="744347" y="196215"/>
                      <a:pt x="586232" y="38100"/>
                      <a:pt x="391160" y="38100"/>
                    </a:cubicBezTo>
                    <a:cubicBezTo>
                      <a:pt x="385318" y="38100"/>
                      <a:pt x="379857" y="35433"/>
                      <a:pt x="376301" y="30988"/>
                    </a:cubicBezTo>
                    <a:lnTo>
                      <a:pt x="391160" y="19050"/>
                    </a:lnTo>
                    <a:lnTo>
                      <a:pt x="391160" y="38100"/>
                    </a:lnTo>
                    <a:cubicBezTo>
                      <a:pt x="196215" y="38100"/>
                      <a:pt x="38100" y="196215"/>
                      <a:pt x="38100" y="391160"/>
                    </a:cubicBezTo>
                    <a:close/>
                  </a:path>
                </a:pathLst>
              </a:custGeom>
              <a:solidFill>
                <a:srgbClr val="00002E"/>
              </a:solidFill>
            </p:spPr>
          </p:sp>
        </p:grpSp>
        <p:sp>
          <p:nvSpPr>
            <p:cNvPr name="TextBox 58" id="58"/>
            <p:cNvSpPr txBox="true"/>
            <p:nvPr/>
          </p:nvSpPr>
          <p:spPr>
            <a:xfrm rot="0">
              <a:off x="207111" y="166488"/>
              <a:ext cx="409495" cy="503005"/>
            </a:xfrm>
            <a:prstGeom prst="rect">
              <a:avLst/>
            </a:prstGeom>
          </p:spPr>
          <p:txBody>
            <a:bodyPr anchor="t" rtlCol="false" tIns="0" lIns="0" bIns="0" rIns="0">
              <a:spAutoFit/>
            </a:bodyPr>
            <a:lstStyle/>
            <a:p>
              <a:pPr algn="ctr">
                <a:lnSpc>
                  <a:spcPts val="2758"/>
                </a:lnSpc>
              </a:pPr>
              <a:r>
                <a:rPr lang="en-US" sz="2758">
                  <a:solidFill>
                    <a:srgbClr val="AD1F96"/>
                  </a:solidFill>
                  <a:latin typeface="Nunito Bold"/>
                  <a:ea typeface="Nunito Bold"/>
                  <a:cs typeface="Nunito Bold"/>
                  <a:sym typeface="Nunito Bold"/>
                </a:rPr>
                <a:t>6</a:t>
              </a:r>
            </a:p>
          </p:txBody>
        </p:sp>
        <p:sp>
          <p:nvSpPr>
            <p:cNvPr name="TextBox 59" id="59"/>
            <p:cNvSpPr txBox="true"/>
            <p:nvPr/>
          </p:nvSpPr>
          <p:spPr>
            <a:xfrm rot="0">
              <a:off x="2333010" y="19685"/>
              <a:ext cx="6442313" cy="518536"/>
            </a:xfrm>
            <a:prstGeom prst="rect">
              <a:avLst/>
            </a:prstGeom>
          </p:spPr>
          <p:txBody>
            <a:bodyPr anchor="t" rtlCol="false" tIns="0" lIns="0" bIns="0" rIns="0">
              <a:spAutoFit/>
            </a:bodyPr>
            <a:lstStyle/>
            <a:p>
              <a:pPr algn="l">
                <a:lnSpc>
                  <a:spcPts val="3123"/>
                </a:lnSpc>
              </a:pPr>
              <a:r>
                <a:rPr lang="en-US" sz="2498">
                  <a:solidFill>
                    <a:srgbClr val="AD1F96"/>
                  </a:solidFill>
                  <a:latin typeface="Nunito Bold"/>
                  <a:ea typeface="Nunito Bold"/>
                  <a:cs typeface="Nunito Bold"/>
                  <a:sym typeface="Nunito Bold"/>
                </a:rPr>
                <a:t>Thiết kế và trực quan hóa dữ liệu</a:t>
              </a:r>
            </a:p>
          </p:txBody>
        </p:sp>
        <p:sp>
          <p:nvSpPr>
            <p:cNvPr name="TextBox 60" id="60"/>
            <p:cNvSpPr txBox="true"/>
            <p:nvPr/>
          </p:nvSpPr>
          <p:spPr>
            <a:xfrm rot="0">
              <a:off x="2333010" y="628492"/>
              <a:ext cx="6442313" cy="1092323"/>
            </a:xfrm>
            <a:prstGeom prst="rect">
              <a:avLst/>
            </a:prstGeom>
          </p:spPr>
          <p:txBody>
            <a:bodyPr anchor="t" rtlCol="false" tIns="0" lIns="0" bIns="0" rIns="0">
              <a:spAutoFit/>
            </a:bodyPr>
            <a:lstStyle/>
            <a:p>
              <a:pPr algn="l">
                <a:lnSpc>
                  <a:spcPts val="3446"/>
                </a:lnSpc>
              </a:pPr>
              <a:r>
                <a:rPr lang="en-US" sz="2153">
                  <a:solidFill>
                    <a:srgbClr val="00002E"/>
                  </a:solidFill>
                  <a:latin typeface="PT Sans"/>
                  <a:ea typeface="PT Sans"/>
                  <a:cs typeface="PT Sans"/>
                  <a:sym typeface="PT Sans"/>
                </a:rPr>
                <a:t>Thiết kế và trực quan hóa dữ liệu để truyền tải thông tin một cách hiệu quả.</a:t>
              </a:r>
            </a:p>
          </p:txBody>
        </p:sp>
      </p:grpSp>
      <p:sp>
        <p:nvSpPr>
          <p:cNvPr name="TextBox 61" id="61"/>
          <p:cNvSpPr txBox="true"/>
          <p:nvPr/>
        </p:nvSpPr>
        <p:spPr>
          <a:xfrm rot="0">
            <a:off x="2855922" y="710237"/>
            <a:ext cx="11533403" cy="713676"/>
          </a:xfrm>
          <a:prstGeom prst="rect">
            <a:avLst/>
          </a:prstGeom>
        </p:spPr>
        <p:txBody>
          <a:bodyPr anchor="t" rtlCol="false" tIns="0" lIns="0" bIns="0" rIns="0">
            <a:spAutoFit/>
          </a:bodyPr>
          <a:lstStyle/>
          <a:p>
            <a:pPr algn="l">
              <a:lnSpc>
                <a:spcPts val="5747"/>
              </a:lnSpc>
            </a:pPr>
            <a:r>
              <a:rPr lang="en-US" sz="4597">
                <a:solidFill>
                  <a:srgbClr val="00002E"/>
                </a:solidFill>
                <a:latin typeface="Nunito Bold"/>
                <a:ea typeface="Nunito Bold"/>
                <a:cs typeface="Nunito Bold"/>
                <a:sym typeface="Nunito Bold"/>
              </a:rPr>
              <a:t>Phân tích dữ liệu dựa trên trực quan hóa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grpSp>
        <p:nvGrpSpPr>
          <p:cNvPr name="Group 5" id="5"/>
          <p:cNvGrpSpPr/>
          <p:nvPr/>
        </p:nvGrpSpPr>
        <p:grpSpPr>
          <a:xfrm rot="0">
            <a:off x="7953516" y="2109063"/>
            <a:ext cx="9045650" cy="7332630"/>
            <a:chOff x="0" y="0"/>
            <a:chExt cx="12060867" cy="9776840"/>
          </a:xfrm>
        </p:grpSpPr>
        <p:sp>
          <p:nvSpPr>
            <p:cNvPr name="Freeform 6" id="6"/>
            <p:cNvSpPr/>
            <p:nvPr/>
          </p:nvSpPr>
          <p:spPr>
            <a:xfrm flipH="false" flipV="false" rot="0">
              <a:off x="0" y="0"/>
              <a:ext cx="12060867" cy="4982646"/>
            </a:xfrm>
            <a:custGeom>
              <a:avLst/>
              <a:gdLst/>
              <a:ahLst/>
              <a:cxnLst/>
              <a:rect r="r" b="b" t="t" l="l"/>
              <a:pathLst>
                <a:path h="4982646" w="12060867">
                  <a:moveTo>
                    <a:pt x="0" y="0"/>
                  </a:moveTo>
                  <a:lnTo>
                    <a:pt x="12060867" y="0"/>
                  </a:lnTo>
                  <a:lnTo>
                    <a:pt x="12060867" y="4982646"/>
                  </a:lnTo>
                  <a:lnTo>
                    <a:pt x="0" y="4982646"/>
                  </a:lnTo>
                  <a:lnTo>
                    <a:pt x="0" y="0"/>
                  </a:lnTo>
                  <a:close/>
                </a:path>
              </a:pathLst>
            </a:custGeom>
            <a:blipFill>
              <a:blip r:embed="rId4"/>
              <a:stretch>
                <a:fillRect l="0" t="0" r="0" b="0"/>
              </a:stretch>
            </a:blipFill>
          </p:spPr>
        </p:sp>
        <p:sp>
          <p:nvSpPr>
            <p:cNvPr name="Freeform 7" id="7"/>
            <p:cNvSpPr/>
            <p:nvPr/>
          </p:nvSpPr>
          <p:spPr>
            <a:xfrm flipH="false" flipV="false" rot="0">
              <a:off x="0" y="4982646"/>
              <a:ext cx="12060867" cy="4794195"/>
            </a:xfrm>
            <a:custGeom>
              <a:avLst/>
              <a:gdLst/>
              <a:ahLst/>
              <a:cxnLst/>
              <a:rect r="r" b="b" t="t" l="l"/>
              <a:pathLst>
                <a:path h="4794195" w="12060867">
                  <a:moveTo>
                    <a:pt x="0" y="0"/>
                  </a:moveTo>
                  <a:lnTo>
                    <a:pt x="12060867" y="0"/>
                  </a:lnTo>
                  <a:lnTo>
                    <a:pt x="12060867" y="4794194"/>
                  </a:lnTo>
                  <a:lnTo>
                    <a:pt x="0" y="4794194"/>
                  </a:lnTo>
                  <a:lnTo>
                    <a:pt x="0" y="0"/>
                  </a:lnTo>
                  <a:close/>
                </a:path>
              </a:pathLst>
            </a:custGeom>
            <a:blipFill>
              <a:blip r:embed="rId5"/>
              <a:stretch>
                <a:fillRect l="0" t="0" r="0" b="0"/>
              </a:stretch>
            </a:blipFill>
          </p:spPr>
        </p:sp>
      </p:grpSp>
      <p:sp>
        <p:nvSpPr>
          <p:cNvPr name="TextBox 8" id="8"/>
          <p:cNvSpPr txBox="true"/>
          <p:nvPr/>
        </p:nvSpPr>
        <p:spPr>
          <a:xfrm rot="0">
            <a:off x="8494080" y="373582"/>
            <a:ext cx="6946434" cy="866269"/>
          </a:xfrm>
          <a:prstGeom prst="rect">
            <a:avLst/>
          </a:prstGeom>
        </p:spPr>
        <p:txBody>
          <a:bodyPr anchor="t" rtlCol="false" tIns="0" lIns="0" bIns="0" rIns="0">
            <a:spAutoFit/>
          </a:bodyPr>
          <a:lstStyle/>
          <a:p>
            <a:pPr algn="l">
              <a:lnSpc>
                <a:spcPts val="7017"/>
              </a:lnSpc>
            </a:pPr>
            <a:r>
              <a:rPr lang="en-US" sz="5613" spc="-112">
                <a:solidFill>
                  <a:srgbClr val="000000"/>
                </a:solidFill>
                <a:latin typeface="Arimo Bold"/>
                <a:ea typeface="Arimo Bold"/>
                <a:cs typeface="Arimo Bold"/>
                <a:sym typeface="Arimo Bold"/>
              </a:rPr>
              <a:t>Phân tích dữ liệu</a:t>
            </a:r>
          </a:p>
        </p:txBody>
      </p:sp>
      <p:grpSp>
        <p:nvGrpSpPr>
          <p:cNvPr name="Group 9" id="9"/>
          <p:cNvGrpSpPr/>
          <p:nvPr/>
        </p:nvGrpSpPr>
        <p:grpSpPr>
          <a:xfrm rot="0">
            <a:off x="761011" y="665685"/>
            <a:ext cx="5291037" cy="9036142"/>
            <a:chOff x="0" y="0"/>
            <a:chExt cx="7054716" cy="12048189"/>
          </a:xfrm>
        </p:grpSpPr>
        <p:grpSp>
          <p:nvGrpSpPr>
            <p:cNvPr name="Group 10" id="10"/>
            <p:cNvGrpSpPr/>
            <p:nvPr/>
          </p:nvGrpSpPr>
          <p:grpSpPr>
            <a:xfrm rot="0">
              <a:off x="0" y="0"/>
              <a:ext cx="7054716" cy="12048189"/>
              <a:chOff x="0" y="0"/>
              <a:chExt cx="7054716" cy="12048189"/>
            </a:xfrm>
          </p:grpSpPr>
          <p:sp>
            <p:nvSpPr>
              <p:cNvPr name="Freeform 11" id="11"/>
              <p:cNvSpPr/>
              <p:nvPr/>
            </p:nvSpPr>
            <p:spPr>
              <a:xfrm flipH="false" flipV="false" rot="0">
                <a:off x="16857" y="33073"/>
                <a:ext cx="7021001" cy="11981985"/>
              </a:xfrm>
              <a:custGeom>
                <a:avLst/>
                <a:gdLst/>
                <a:ahLst/>
                <a:cxnLst/>
                <a:rect r="r" b="b" t="t" l="l"/>
                <a:pathLst>
                  <a:path h="11981985" w="7021001">
                    <a:moveTo>
                      <a:pt x="0" y="540011"/>
                    </a:moveTo>
                    <a:cubicBezTo>
                      <a:pt x="0" y="241828"/>
                      <a:pt x="123327" y="0"/>
                      <a:pt x="275446" y="0"/>
                    </a:cubicBezTo>
                    <a:lnTo>
                      <a:pt x="6745556" y="0"/>
                    </a:lnTo>
                    <a:cubicBezTo>
                      <a:pt x="6897675" y="0"/>
                      <a:pt x="7021001" y="241828"/>
                      <a:pt x="7021001" y="540011"/>
                    </a:cubicBezTo>
                    <a:lnTo>
                      <a:pt x="7021001" y="11441973"/>
                    </a:lnTo>
                    <a:cubicBezTo>
                      <a:pt x="7021001" y="11740289"/>
                      <a:pt x="6897675" y="11981984"/>
                      <a:pt x="6745556" y="11981984"/>
                    </a:cubicBezTo>
                    <a:lnTo>
                      <a:pt x="275446" y="11981984"/>
                    </a:lnTo>
                    <a:cubicBezTo>
                      <a:pt x="123327" y="11981984"/>
                      <a:pt x="0" y="11740156"/>
                      <a:pt x="0" y="11441973"/>
                    </a:cubicBezTo>
                    <a:close/>
                  </a:path>
                </a:pathLst>
              </a:custGeom>
              <a:solidFill>
                <a:srgbClr val="F3F3FF"/>
              </a:solidFill>
            </p:spPr>
          </p:sp>
          <p:sp>
            <p:nvSpPr>
              <p:cNvPr name="Freeform 12" id="12"/>
              <p:cNvSpPr/>
              <p:nvPr/>
            </p:nvSpPr>
            <p:spPr>
              <a:xfrm flipH="false" flipV="false" rot="0">
                <a:off x="0" y="0"/>
                <a:ext cx="7054715" cy="12048130"/>
              </a:xfrm>
              <a:custGeom>
                <a:avLst/>
                <a:gdLst/>
                <a:ahLst/>
                <a:cxnLst/>
                <a:rect r="r" b="b" t="t" l="l"/>
                <a:pathLst>
                  <a:path h="12048130" w="7054715">
                    <a:moveTo>
                      <a:pt x="0" y="573084"/>
                    </a:moveTo>
                    <a:cubicBezTo>
                      <a:pt x="0" y="256512"/>
                      <a:pt x="130879" y="0"/>
                      <a:pt x="292303" y="0"/>
                    </a:cubicBezTo>
                    <a:lnTo>
                      <a:pt x="6762413" y="0"/>
                    </a:lnTo>
                    <a:lnTo>
                      <a:pt x="6762413" y="33073"/>
                    </a:lnTo>
                    <a:lnTo>
                      <a:pt x="6762413" y="0"/>
                    </a:lnTo>
                    <a:cubicBezTo>
                      <a:pt x="6923837" y="0"/>
                      <a:pt x="7054715" y="256512"/>
                      <a:pt x="7054715" y="573084"/>
                    </a:cubicBezTo>
                    <a:lnTo>
                      <a:pt x="7037858" y="573084"/>
                    </a:lnTo>
                    <a:lnTo>
                      <a:pt x="7054715" y="573084"/>
                    </a:lnTo>
                    <a:lnTo>
                      <a:pt x="7054715" y="11475046"/>
                    </a:lnTo>
                    <a:lnTo>
                      <a:pt x="7037858" y="11475046"/>
                    </a:lnTo>
                    <a:lnTo>
                      <a:pt x="7054715" y="11475046"/>
                    </a:lnTo>
                    <a:cubicBezTo>
                      <a:pt x="7054715" y="11791618"/>
                      <a:pt x="6923837" y="12048130"/>
                      <a:pt x="6762413" y="12048130"/>
                    </a:cubicBezTo>
                    <a:lnTo>
                      <a:pt x="6762413" y="12015057"/>
                    </a:lnTo>
                    <a:lnTo>
                      <a:pt x="6762413" y="12048130"/>
                    </a:lnTo>
                    <a:lnTo>
                      <a:pt x="292303" y="12048130"/>
                    </a:lnTo>
                    <a:lnTo>
                      <a:pt x="292303" y="12015057"/>
                    </a:lnTo>
                    <a:lnTo>
                      <a:pt x="292303" y="12048130"/>
                    </a:lnTo>
                    <a:cubicBezTo>
                      <a:pt x="130879" y="12048130"/>
                      <a:pt x="0" y="11791619"/>
                      <a:pt x="0" y="11475046"/>
                    </a:cubicBezTo>
                    <a:lnTo>
                      <a:pt x="0" y="573084"/>
                    </a:lnTo>
                    <a:lnTo>
                      <a:pt x="16857" y="573084"/>
                    </a:lnTo>
                    <a:lnTo>
                      <a:pt x="0" y="573084"/>
                    </a:lnTo>
                    <a:moveTo>
                      <a:pt x="33714" y="573084"/>
                    </a:moveTo>
                    <a:lnTo>
                      <a:pt x="33714" y="11475046"/>
                    </a:lnTo>
                    <a:lnTo>
                      <a:pt x="16857" y="11475046"/>
                    </a:lnTo>
                    <a:lnTo>
                      <a:pt x="33714" y="11475046"/>
                    </a:lnTo>
                    <a:cubicBezTo>
                      <a:pt x="33714" y="11754973"/>
                      <a:pt x="149489" y="11981985"/>
                      <a:pt x="292303" y="11981985"/>
                    </a:cubicBezTo>
                    <a:lnTo>
                      <a:pt x="6762413" y="11981985"/>
                    </a:lnTo>
                    <a:cubicBezTo>
                      <a:pt x="6905227" y="11981985"/>
                      <a:pt x="7021001" y="11754973"/>
                      <a:pt x="7021001" y="11475046"/>
                    </a:cubicBezTo>
                    <a:lnTo>
                      <a:pt x="7021001" y="573084"/>
                    </a:lnTo>
                    <a:cubicBezTo>
                      <a:pt x="7021001" y="293157"/>
                      <a:pt x="6905227" y="66145"/>
                      <a:pt x="6762413" y="66145"/>
                    </a:cubicBezTo>
                    <a:lnTo>
                      <a:pt x="292303" y="66145"/>
                    </a:lnTo>
                    <a:lnTo>
                      <a:pt x="292303" y="33073"/>
                    </a:lnTo>
                    <a:lnTo>
                      <a:pt x="292303" y="66145"/>
                    </a:lnTo>
                    <a:cubicBezTo>
                      <a:pt x="149489" y="66145"/>
                      <a:pt x="33714" y="293157"/>
                      <a:pt x="33714" y="573084"/>
                    </a:cubicBezTo>
                    <a:close/>
                  </a:path>
                </a:pathLst>
              </a:custGeom>
              <a:solidFill>
                <a:srgbClr val="DFDFEB"/>
              </a:solidFill>
            </p:spPr>
          </p:sp>
        </p:grpSp>
        <p:sp>
          <p:nvSpPr>
            <p:cNvPr name="AutoShape 13" id="13"/>
            <p:cNvSpPr/>
            <p:nvPr/>
          </p:nvSpPr>
          <p:spPr>
            <a:xfrm flipV="true">
              <a:off x="668976" y="950695"/>
              <a:ext cx="5787641" cy="25400"/>
            </a:xfrm>
            <a:prstGeom prst="line">
              <a:avLst/>
            </a:prstGeom>
            <a:ln cap="flat" w="50800">
              <a:solidFill>
                <a:srgbClr val="000000"/>
              </a:solidFill>
              <a:prstDash val="solid"/>
              <a:headEnd type="none" len="sm" w="sm"/>
              <a:tailEnd type="none" len="sm" w="sm"/>
            </a:ln>
          </p:spPr>
        </p:sp>
        <p:sp>
          <p:nvSpPr>
            <p:cNvPr name="TextBox 14" id="14"/>
            <p:cNvSpPr txBox="true"/>
            <p:nvPr/>
          </p:nvSpPr>
          <p:spPr>
            <a:xfrm rot="0">
              <a:off x="668865" y="265352"/>
              <a:ext cx="2695302" cy="492833"/>
            </a:xfrm>
            <a:prstGeom prst="rect">
              <a:avLst/>
            </a:prstGeom>
          </p:spPr>
          <p:txBody>
            <a:bodyPr anchor="t" rtlCol="false" tIns="0" lIns="0" bIns="0" rIns="0">
              <a:spAutoFit/>
            </a:bodyPr>
            <a:lstStyle/>
            <a:p>
              <a:pPr algn="l">
                <a:lnSpc>
                  <a:spcPts val="3361"/>
                </a:lnSpc>
              </a:pPr>
              <a:r>
                <a:rPr lang="en-US" sz="2101">
                  <a:solidFill>
                    <a:srgbClr val="00002E"/>
                  </a:solidFill>
                  <a:latin typeface="PT Sans Bold"/>
                  <a:ea typeface="PT Sans Bold"/>
                  <a:cs typeface="PT Sans Bold"/>
                  <a:sym typeface="PT Sans Bold"/>
                </a:rPr>
                <a:t>Thuộc tính</a:t>
              </a:r>
            </a:p>
          </p:txBody>
        </p:sp>
        <p:sp>
          <p:nvSpPr>
            <p:cNvPr name="TextBox 15" id="15"/>
            <p:cNvSpPr txBox="true"/>
            <p:nvPr/>
          </p:nvSpPr>
          <p:spPr>
            <a:xfrm rot="0">
              <a:off x="3998203" y="268397"/>
              <a:ext cx="2690466" cy="492833"/>
            </a:xfrm>
            <a:prstGeom prst="rect">
              <a:avLst/>
            </a:prstGeom>
          </p:spPr>
          <p:txBody>
            <a:bodyPr anchor="t" rtlCol="false" tIns="0" lIns="0" bIns="0" rIns="0">
              <a:spAutoFit/>
            </a:bodyPr>
            <a:lstStyle/>
            <a:p>
              <a:pPr algn="l">
                <a:lnSpc>
                  <a:spcPts val="3361"/>
                </a:lnSpc>
              </a:pPr>
              <a:r>
                <a:rPr lang="en-US" sz="2101">
                  <a:solidFill>
                    <a:srgbClr val="00002E"/>
                  </a:solidFill>
                  <a:latin typeface="PT Sans Bold"/>
                  <a:ea typeface="PT Sans Bold"/>
                  <a:cs typeface="PT Sans Bold"/>
                  <a:sym typeface="PT Sans Bold"/>
                </a:rPr>
                <a:t>Mô tả</a:t>
              </a:r>
            </a:p>
          </p:txBody>
        </p:sp>
        <p:sp>
          <p:nvSpPr>
            <p:cNvPr name="TextBox 16" id="16"/>
            <p:cNvSpPr txBox="true"/>
            <p:nvPr/>
          </p:nvSpPr>
          <p:spPr>
            <a:xfrm rot="0">
              <a:off x="668865" y="1138020"/>
              <a:ext cx="2695302" cy="446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Năm sinh</a:t>
              </a:r>
            </a:p>
          </p:txBody>
        </p:sp>
        <p:sp>
          <p:nvSpPr>
            <p:cNvPr name="TextBox 17" id="17"/>
            <p:cNvSpPr txBox="true"/>
            <p:nvPr/>
          </p:nvSpPr>
          <p:spPr>
            <a:xfrm rot="0">
              <a:off x="3998203" y="1141065"/>
              <a:ext cx="2690466" cy="954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Phân bố năm sinh của các nhân vật.</a:t>
              </a:r>
            </a:p>
          </p:txBody>
        </p:sp>
        <p:sp>
          <p:nvSpPr>
            <p:cNvPr name="TextBox 18" id="18"/>
            <p:cNvSpPr txBox="true"/>
            <p:nvPr/>
          </p:nvSpPr>
          <p:spPr>
            <a:xfrm rot="0">
              <a:off x="668865" y="2458363"/>
              <a:ext cx="2695302" cy="446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Chiều cao</a:t>
              </a:r>
            </a:p>
          </p:txBody>
        </p:sp>
        <p:sp>
          <p:nvSpPr>
            <p:cNvPr name="TextBox 19" id="19"/>
            <p:cNvSpPr txBox="true"/>
            <p:nvPr/>
          </p:nvSpPr>
          <p:spPr>
            <a:xfrm rot="0">
              <a:off x="3998203" y="2461408"/>
              <a:ext cx="2690466" cy="954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Phân bố chiều cao của các nhân vật.</a:t>
              </a:r>
            </a:p>
          </p:txBody>
        </p:sp>
        <p:sp>
          <p:nvSpPr>
            <p:cNvPr name="TextBox 20" id="20"/>
            <p:cNvSpPr txBox="true"/>
            <p:nvPr/>
          </p:nvSpPr>
          <p:spPr>
            <a:xfrm rot="0">
              <a:off x="668865" y="3778706"/>
              <a:ext cx="2695302" cy="446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Khối lượng</a:t>
              </a:r>
            </a:p>
          </p:txBody>
        </p:sp>
        <p:sp>
          <p:nvSpPr>
            <p:cNvPr name="TextBox 21" id="21"/>
            <p:cNvSpPr txBox="true"/>
            <p:nvPr/>
          </p:nvSpPr>
          <p:spPr>
            <a:xfrm rot="0">
              <a:off x="3998203" y="3781751"/>
              <a:ext cx="2690466" cy="1462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Phân bố khối lượng của các nhân vật.</a:t>
              </a:r>
            </a:p>
          </p:txBody>
        </p:sp>
        <p:sp>
          <p:nvSpPr>
            <p:cNvPr name="TextBox 22" id="22"/>
            <p:cNvSpPr txBox="true"/>
            <p:nvPr/>
          </p:nvSpPr>
          <p:spPr>
            <a:xfrm rot="0">
              <a:off x="668865" y="5099049"/>
              <a:ext cx="2695302" cy="446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Giới tính</a:t>
              </a:r>
            </a:p>
          </p:txBody>
        </p:sp>
        <p:sp>
          <p:nvSpPr>
            <p:cNvPr name="TextBox 23" id="23"/>
            <p:cNvSpPr txBox="true"/>
            <p:nvPr/>
          </p:nvSpPr>
          <p:spPr>
            <a:xfrm rot="0">
              <a:off x="3998203" y="5102094"/>
              <a:ext cx="2690466" cy="954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Phân bố giới tính của các nhân vật.</a:t>
              </a:r>
            </a:p>
          </p:txBody>
        </p:sp>
        <p:sp>
          <p:nvSpPr>
            <p:cNvPr name="TextBox 24" id="24"/>
            <p:cNvSpPr txBox="true"/>
            <p:nvPr/>
          </p:nvSpPr>
          <p:spPr>
            <a:xfrm rot="0">
              <a:off x="668865" y="6419392"/>
              <a:ext cx="2695302" cy="446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Màu da</a:t>
              </a:r>
            </a:p>
          </p:txBody>
        </p:sp>
        <p:sp>
          <p:nvSpPr>
            <p:cNvPr name="TextBox 25" id="25"/>
            <p:cNvSpPr txBox="true"/>
            <p:nvPr/>
          </p:nvSpPr>
          <p:spPr>
            <a:xfrm rot="0">
              <a:off x="3998203" y="6422437"/>
              <a:ext cx="2690466" cy="954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Phân bố màu da của các nhân vật.</a:t>
              </a:r>
            </a:p>
          </p:txBody>
        </p:sp>
        <p:sp>
          <p:nvSpPr>
            <p:cNvPr name="TextBox 26" id="26"/>
            <p:cNvSpPr txBox="true"/>
            <p:nvPr/>
          </p:nvSpPr>
          <p:spPr>
            <a:xfrm rot="0">
              <a:off x="668865" y="7739735"/>
              <a:ext cx="2695302" cy="446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Màu tóc</a:t>
              </a:r>
            </a:p>
          </p:txBody>
        </p:sp>
        <p:sp>
          <p:nvSpPr>
            <p:cNvPr name="TextBox 27" id="27"/>
            <p:cNvSpPr txBox="true"/>
            <p:nvPr/>
          </p:nvSpPr>
          <p:spPr>
            <a:xfrm rot="0">
              <a:off x="3998203" y="7742780"/>
              <a:ext cx="2690466" cy="954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Phân bố màu tóc của các nhân vật.</a:t>
              </a:r>
            </a:p>
          </p:txBody>
        </p:sp>
        <p:sp>
          <p:nvSpPr>
            <p:cNvPr name="TextBox 28" id="28"/>
            <p:cNvSpPr txBox="true"/>
            <p:nvPr/>
          </p:nvSpPr>
          <p:spPr>
            <a:xfrm rot="0">
              <a:off x="668865" y="9060078"/>
              <a:ext cx="2695302" cy="446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Màu mắt</a:t>
              </a:r>
            </a:p>
          </p:txBody>
        </p:sp>
        <p:sp>
          <p:nvSpPr>
            <p:cNvPr name="TextBox 29" id="29"/>
            <p:cNvSpPr txBox="true"/>
            <p:nvPr/>
          </p:nvSpPr>
          <p:spPr>
            <a:xfrm rot="0">
              <a:off x="3998203" y="9063123"/>
              <a:ext cx="2690466" cy="954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Phân bố màu mắt của các nhân vật.</a:t>
              </a:r>
            </a:p>
          </p:txBody>
        </p:sp>
        <p:sp>
          <p:nvSpPr>
            <p:cNvPr name="TextBox 30" id="30"/>
            <p:cNvSpPr txBox="true"/>
            <p:nvPr/>
          </p:nvSpPr>
          <p:spPr>
            <a:xfrm rot="0">
              <a:off x="668865" y="10380421"/>
              <a:ext cx="2695302" cy="954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Hành tinh quê hương</a:t>
              </a:r>
            </a:p>
          </p:txBody>
        </p:sp>
        <p:sp>
          <p:nvSpPr>
            <p:cNvPr name="TextBox 31" id="31"/>
            <p:cNvSpPr txBox="true"/>
            <p:nvPr/>
          </p:nvSpPr>
          <p:spPr>
            <a:xfrm rot="0">
              <a:off x="3998203" y="10383466"/>
              <a:ext cx="2690466" cy="1462039"/>
            </a:xfrm>
            <a:prstGeom prst="rect">
              <a:avLst/>
            </a:prstGeom>
          </p:spPr>
          <p:txBody>
            <a:bodyPr anchor="t" rtlCol="false" tIns="0" lIns="0" bIns="0" rIns="0">
              <a:spAutoFit/>
            </a:bodyPr>
            <a:lstStyle/>
            <a:p>
              <a:pPr algn="l">
                <a:lnSpc>
                  <a:spcPts val="3041"/>
                </a:lnSpc>
              </a:pPr>
              <a:r>
                <a:rPr lang="en-US" sz="1901">
                  <a:solidFill>
                    <a:srgbClr val="00002E"/>
                  </a:solidFill>
                  <a:latin typeface="PT Sans"/>
                  <a:ea typeface="PT Sans"/>
                  <a:cs typeface="PT Sans"/>
                  <a:sym typeface="PT Sans"/>
                </a:rPr>
                <a:t>Phân bố hành tinh quê hương của các nhân vật.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514350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5" id="5"/>
          <p:cNvSpPr/>
          <p:nvPr/>
        </p:nvSpPr>
        <p:spPr>
          <a:xfrm flipH="false" flipV="false" rot="0">
            <a:off x="5203770" y="171493"/>
            <a:ext cx="13084230" cy="4972007"/>
          </a:xfrm>
          <a:custGeom>
            <a:avLst/>
            <a:gdLst/>
            <a:ahLst/>
            <a:cxnLst/>
            <a:rect r="r" b="b" t="t" l="l"/>
            <a:pathLst>
              <a:path h="4972007" w="13084230">
                <a:moveTo>
                  <a:pt x="0" y="0"/>
                </a:moveTo>
                <a:lnTo>
                  <a:pt x="13084230" y="0"/>
                </a:lnTo>
                <a:lnTo>
                  <a:pt x="13084230" y="4972007"/>
                </a:lnTo>
                <a:lnTo>
                  <a:pt x="0" y="4972007"/>
                </a:lnTo>
                <a:lnTo>
                  <a:pt x="0" y="0"/>
                </a:lnTo>
                <a:close/>
              </a:path>
            </a:pathLst>
          </a:custGeom>
          <a:blipFill>
            <a:blip r:embed="rId4"/>
            <a:stretch>
              <a:fillRect l="0" t="0" r="0" b="0"/>
            </a:stretch>
          </a:blipFill>
        </p:spPr>
      </p:sp>
      <p:sp>
        <p:nvSpPr>
          <p:cNvPr name="TextBox 6" id="6"/>
          <p:cNvSpPr txBox="true"/>
          <p:nvPr/>
        </p:nvSpPr>
        <p:spPr>
          <a:xfrm rot="0">
            <a:off x="1028700" y="1441426"/>
            <a:ext cx="3493748" cy="1774063"/>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a:t>
            </a:r>
            <a:r>
              <a:rPr lang="en-US" sz="5613">
                <a:solidFill>
                  <a:srgbClr val="00002E"/>
                </a:solidFill>
                <a:latin typeface="Nunito Bold"/>
                <a:ea typeface="Nunito Bold"/>
                <a:cs typeface="Nunito Bold"/>
                <a:sym typeface="Nunito Bold"/>
              </a:rPr>
              <a:t> năm sinh</a:t>
            </a:r>
          </a:p>
        </p:txBody>
      </p:sp>
      <p:grpSp>
        <p:nvGrpSpPr>
          <p:cNvPr name="Group 7" id="7"/>
          <p:cNvGrpSpPr/>
          <p:nvPr/>
        </p:nvGrpSpPr>
        <p:grpSpPr>
          <a:xfrm rot="0">
            <a:off x="1931907" y="6308173"/>
            <a:ext cx="4339064" cy="2713437"/>
            <a:chOff x="0" y="0"/>
            <a:chExt cx="5785418" cy="3617916"/>
          </a:xfrm>
        </p:grpSpPr>
        <p:sp>
          <p:nvSpPr>
            <p:cNvPr name="TextBox 8" id="8"/>
            <p:cNvSpPr txBox="true"/>
            <p:nvPr/>
          </p:nvSpPr>
          <p:spPr>
            <a:xfrm rot="0">
              <a:off x="0" y="-19050"/>
              <a:ext cx="5785418" cy="579332"/>
            </a:xfrm>
            <a:prstGeom prst="rect">
              <a:avLst/>
            </a:prstGeom>
          </p:spPr>
          <p:txBody>
            <a:bodyPr anchor="t" rtlCol="false" tIns="0" lIns="0" bIns="0" rIns="0">
              <a:spAutoFit/>
            </a:bodyPr>
            <a:lstStyle/>
            <a:p>
              <a:pPr algn="l">
                <a:lnSpc>
                  <a:spcPts val="3508"/>
                </a:lnSpc>
              </a:pPr>
              <a:r>
                <a:rPr lang="en-US" sz="2806">
                  <a:solidFill>
                    <a:srgbClr val="2D4DF2"/>
                  </a:solidFill>
                  <a:latin typeface="Nunito Bold"/>
                  <a:ea typeface="Nunito Bold"/>
                  <a:cs typeface="Nunito Bold"/>
                  <a:sym typeface="Nunito Bold"/>
                </a:rPr>
                <a:t>Phân bố không đồng đều</a:t>
              </a:r>
            </a:p>
          </p:txBody>
        </p:sp>
        <p:sp>
          <p:nvSpPr>
            <p:cNvPr name="TextBox 9" id="9"/>
            <p:cNvSpPr txBox="true"/>
            <p:nvPr/>
          </p:nvSpPr>
          <p:spPr>
            <a:xfrm rot="0">
              <a:off x="0" y="1144210"/>
              <a:ext cx="5566612" cy="2473706"/>
            </a:xfrm>
            <a:prstGeom prst="rect">
              <a:avLst/>
            </a:prstGeom>
          </p:spPr>
          <p:txBody>
            <a:bodyPr anchor="t" rtlCol="false" tIns="0" lIns="0" bIns="0" rIns="0">
              <a:spAutoFit/>
            </a:bodyPr>
            <a:lstStyle/>
            <a:p>
              <a:pPr algn="just">
                <a:lnSpc>
                  <a:spcPts val="3817"/>
                </a:lnSpc>
              </a:pPr>
              <a:r>
                <a:rPr lang="en-US" sz="2386">
                  <a:solidFill>
                    <a:srgbClr val="00002E"/>
                  </a:solidFill>
                  <a:latin typeface="PT Sans"/>
                  <a:ea typeface="PT Sans"/>
                  <a:cs typeface="PT Sans"/>
                  <a:sym typeface="PT Sans"/>
                </a:rPr>
                <a:t>Biểu đồ về năm sinh của các nhân vật trong Star Wars cho thấy sự phân bố không đồng đều của họ.</a:t>
              </a:r>
            </a:p>
          </p:txBody>
        </p:sp>
      </p:grpSp>
      <p:grpSp>
        <p:nvGrpSpPr>
          <p:cNvPr name="Group 10" id="10"/>
          <p:cNvGrpSpPr/>
          <p:nvPr/>
        </p:nvGrpSpPr>
        <p:grpSpPr>
          <a:xfrm rot="0">
            <a:off x="7347296" y="7648339"/>
            <a:ext cx="4398589" cy="1899719"/>
            <a:chOff x="0" y="0"/>
            <a:chExt cx="5864786" cy="2532959"/>
          </a:xfrm>
        </p:grpSpPr>
        <p:sp>
          <p:nvSpPr>
            <p:cNvPr name="TextBox 11" id="11"/>
            <p:cNvSpPr txBox="true"/>
            <p:nvPr/>
          </p:nvSpPr>
          <p:spPr>
            <a:xfrm rot="0">
              <a:off x="0" y="-19050"/>
              <a:ext cx="4508937" cy="491053"/>
            </a:xfrm>
            <a:prstGeom prst="rect">
              <a:avLst/>
            </a:prstGeom>
          </p:spPr>
          <p:txBody>
            <a:bodyPr anchor="t" rtlCol="false" tIns="0" lIns="0" bIns="0" rIns="0">
              <a:spAutoFit/>
            </a:bodyPr>
            <a:lstStyle/>
            <a:p>
              <a:pPr algn="l">
                <a:lnSpc>
                  <a:spcPts val="3508"/>
                </a:lnSpc>
              </a:pPr>
              <a:r>
                <a:rPr lang="en-US" sz="2806">
                  <a:solidFill>
                    <a:srgbClr val="015F98"/>
                  </a:solidFill>
                  <a:latin typeface="Nunito Bold"/>
                  <a:ea typeface="Nunito Bold"/>
                  <a:cs typeface="Nunito Bold"/>
                  <a:sym typeface="Nunito Bold"/>
                </a:rPr>
                <a:t>Vai trò quan trọng</a:t>
              </a:r>
            </a:p>
          </p:txBody>
        </p:sp>
        <p:sp>
          <p:nvSpPr>
            <p:cNvPr name="TextBox 12" id="12"/>
            <p:cNvSpPr txBox="true"/>
            <p:nvPr/>
          </p:nvSpPr>
          <p:spPr>
            <a:xfrm rot="0">
              <a:off x="0" y="694253"/>
              <a:ext cx="5864786" cy="1838706"/>
            </a:xfrm>
            <a:prstGeom prst="rect">
              <a:avLst/>
            </a:prstGeom>
          </p:spPr>
          <p:txBody>
            <a:bodyPr anchor="t" rtlCol="false" tIns="0" lIns="0" bIns="0" rIns="0">
              <a:spAutoFit/>
            </a:bodyPr>
            <a:lstStyle/>
            <a:p>
              <a:pPr algn="just">
                <a:lnSpc>
                  <a:spcPts val="3817"/>
                </a:lnSpc>
              </a:pPr>
              <a:r>
                <a:rPr lang="en-US" sz="2386">
                  <a:solidFill>
                    <a:srgbClr val="00002E"/>
                  </a:solidFill>
                  <a:latin typeface="PT Sans"/>
                  <a:ea typeface="PT Sans"/>
                  <a:cs typeface="PT Sans"/>
                  <a:sym typeface="PT Sans"/>
                </a:rPr>
                <a:t>Các nhân vật sinh gần trận chiến Yavin có vai trò quan trọng trong các sự kiện gần đó.</a:t>
              </a:r>
            </a:p>
          </p:txBody>
        </p:sp>
      </p:grpSp>
      <p:grpSp>
        <p:nvGrpSpPr>
          <p:cNvPr name="Group 13" id="13"/>
          <p:cNvGrpSpPr/>
          <p:nvPr/>
        </p:nvGrpSpPr>
        <p:grpSpPr>
          <a:xfrm rot="0">
            <a:off x="12821826" y="6308173"/>
            <a:ext cx="4366498" cy="2680333"/>
            <a:chOff x="0" y="0"/>
            <a:chExt cx="5821998" cy="3573777"/>
          </a:xfrm>
        </p:grpSpPr>
        <p:sp>
          <p:nvSpPr>
            <p:cNvPr name="TextBox 14" id="14"/>
            <p:cNvSpPr txBox="true"/>
            <p:nvPr/>
          </p:nvSpPr>
          <p:spPr>
            <a:xfrm rot="0">
              <a:off x="0" y="-19050"/>
              <a:ext cx="4508937" cy="491053"/>
            </a:xfrm>
            <a:prstGeom prst="rect">
              <a:avLst/>
            </a:prstGeom>
          </p:spPr>
          <p:txBody>
            <a:bodyPr anchor="t" rtlCol="false" tIns="0" lIns="0" bIns="0" rIns="0">
              <a:spAutoFit/>
            </a:bodyPr>
            <a:lstStyle/>
            <a:p>
              <a:pPr algn="l">
                <a:lnSpc>
                  <a:spcPts val="3508"/>
                </a:lnSpc>
              </a:pPr>
              <a:r>
                <a:rPr lang="en-US" sz="2806">
                  <a:solidFill>
                    <a:srgbClr val="AD1F96"/>
                  </a:solidFill>
                  <a:latin typeface="Nunito Bold"/>
                  <a:ea typeface="Nunito Bold"/>
                  <a:cs typeface="Nunito Bold"/>
                  <a:sym typeface="Nunito Bold"/>
                </a:rPr>
                <a:t>Giai đoạn lịch sử</a:t>
              </a:r>
            </a:p>
          </p:txBody>
        </p:sp>
        <p:sp>
          <p:nvSpPr>
            <p:cNvPr name="TextBox 15" id="15"/>
            <p:cNvSpPr txBox="true"/>
            <p:nvPr/>
          </p:nvSpPr>
          <p:spPr>
            <a:xfrm rot="0">
              <a:off x="0" y="1100071"/>
              <a:ext cx="5821998" cy="2473706"/>
            </a:xfrm>
            <a:prstGeom prst="rect">
              <a:avLst/>
            </a:prstGeom>
          </p:spPr>
          <p:txBody>
            <a:bodyPr anchor="t" rtlCol="false" tIns="0" lIns="0" bIns="0" rIns="0">
              <a:spAutoFit/>
            </a:bodyPr>
            <a:lstStyle/>
            <a:p>
              <a:pPr algn="just">
                <a:lnSpc>
                  <a:spcPts val="3817"/>
                </a:lnSpc>
              </a:pPr>
              <a:r>
                <a:rPr lang="en-US" sz="2386">
                  <a:solidFill>
                    <a:srgbClr val="00002E"/>
                  </a:solidFill>
                  <a:latin typeface="PT Sans"/>
                  <a:ea typeface="PT Sans"/>
                  <a:cs typeface="PT Sans"/>
                  <a:sym typeface="PT Sans"/>
                </a:rPr>
                <a:t>Những nhân vật sinh xa trận chiến Yavin có thể thuộc vào các giai đoạn khác nhau trong lịch sử Star Wars.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descr="preencoded.png"/>
          <p:cNvSpPr/>
          <p:nvPr/>
        </p:nvSpPr>
        <p:spPr>
          <a:xfrm flipH="false" flipV="false" rot="0">
            <a:off x="0" y="0"/>
            <a:ext cx="7662050" cy="10287000"/>
          </a:xfrm>
          <a:custGeom>
            <a:avLst/>
            <a:gdLst/>
            <a:ahLst/>
            <a:cxnLst/>
            <a:rect r="r" b="b" t="t" l="l"/>
            <a:pathLst>
              <a:path h="10287000" w="7662050">
                <a:moveTo>
                  <a:pt x="0" y="0"/>
                </a:moveTo>
                <a:lnTo>
                  <a:pt x="7662050" y="0"/>
                </a:lnTo>
                <a:lnTo>
                  <a:pt x="7662050" y="10287000"/>
                </a:lnTo>
                <a:lnTo>
                  <a:pt x="0" y="10287000"/>
                </a:lnTo>
                <a:lnTo>
                  <a:pt x="0" y="0"/>
                </a:lnTo>
                <a:close/>
              </a:path>
            </a:pathLst>
          </a:custGeom>
          <a:blipFill>
            <a:blip r:embed="rId4"/>
            <a:stretch>
              <a:fillRect l="0" t="-5862" r="0" b="-5862"/>
            </a:stretch>
          </a:blipFill>
        </p:spPr>
      </p:sp>
      <p:sp>
        <p:nvSpPr>
          <p:cNvPr name="Freeform 4" id="4" descr="preencoded.png"/>
          <p:cNvSpPr/>
          <p:nvPr/>
        </p:nvSpPr>
        <p:spPr>
          <a:xfrm flipH="false" flipV="false" rot="0">
            <a:off x="315885" y="549496"/>
            <a:ext cx="6086029" cy="2333030"/>
          </a:xfrm>
          <a:custGeom>
            <a:avLst/>
            <a:gdLst/>
            <a:ahLst/>
            <a:cxnLst/>
            <a:rect r="r" b="b" t="t" l="l"/>
            <a:pathLst>
              <a:path h="2333030" w="6086029">
                <a:moveTo>
                  <a:pt x="0" y="0"/>
                </a:moveTo>
                <a:lnTo>
                  <a:pt x="6086029" y="0"/>
                </a:lnTo>
                <a:lnTo>
                  <a:pt x="6086029" y="2333030"/>
                </a:lnTo>
                <a:lnTo>
                  <a:pt x="0" y="2333030"/>
                </a:lnTo>
                <a:lnTo>
                  <a:pt x="0" y="0"/>
                </a:lnTo>
                <a:close/>
              </a:path>
            </a:pathLst>
          </a:custGeom>
          <a:blipFill>
            <a:blip r:embed="rId5"/>
            <a:stretch>
              <a:fillRect l="0" t="-9" r="0" b="-9"/>
            </a:stretch>
          </a:blipFill>
        </p:spPr>
      </p:sp>
      <p:grpSp>
        <p:nvGrpSpPr>
          <p:cNvPr name="Group 5" id="5"/>
          <p:cNvGrpSpPr/>
          <p:nvPr/>
        </p:nvGrpSpPr>
        <p:grpSpPr>
          <a:xfrm rot="0">
            <a:off x="-141891" y="4396168"/>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74902"/>
              </a:srgbClr>
            </a:solidFill>
          </p:spPr>
        </p:sp>
      </p:grpSp>
      <p:sp>
        <p:nvSpPr>
          <p:cNvPr name="Freeform 7" id="7"/>
          <p:cNvSpPr/>
          <p:nvPr/>
        </p:nvSpPr>
        <p:spPr>
          <a:xfrm flipH="false" flipV="false" rot="0">
            <a:off x="1916185" y="4632127"/>
            <a:ext cx="14455630" cy="5384722"/>
          </a:xfrm>
          <a:custGeom>
            <a:avLst/>
            <a:gdLst/>
            <a:ahLst/>
            <a:cxnLst/>
            <a:rect r="r" b="b" t="t" l="l"/>
            <a:pathLst>
              <a:path h="5384722" w="14455630">
                <a:moveTo>
                  <a:pt x="0" y="0"/>
                </a:moveTo>
                <a:lnTo>
                  <a:pt x="14455630" y="0"/>
                </a:lnTo>
                <a:lnTo>
                  <a:pt x="14455630" y="5384722"/>
                </a:lnTo>
                <a:lnTo>
                  <a:pt x="0" y="5384722"/>
                </a:lnTo>
                <a:lnTo>
                  <a:pt x="0" y="0"/>
                </a:lnTo>
                <a:close/>
              </a:path>
            </a:pathLst>
          </a:custGeom>
          <a:blipFill>
            <a:blip r:embed="rId6"/>
            <a:stretch>
              <a:fillRect l="0" t="0" r="0" b="0"/>
            </a:stretch>
          </a:blipFill>
        </p:spPr>
      </p:sp>
      <p:sp>
        <p:nvSpPr>
          <p:cNvPr name="TextBox 8" id="8"/>
          <p:cNvSpPr txBox="true"/>
          <p:nvPr/>
        </p:nvSpPr>
        <p:spPr>
          <a:xfrm rot="0">
            <a:off x="476051" y="3296214"/>
            <a:ext cx="5905898" cy="888238"/>
          </a:xfrm>
          <a:prstGeom prst="rect">
            <a:avLst/>
          </a:prstGeom>
        </p:spPr>
        <p:txBody>
          <a:bodyPr anchor="t" rtlCol="false" tIns="0" lIns="0" bIns="0" rIns="0">
            <a:spAutoFit/>
          </a:bodyPr>
          <a:lstStyle/>
          <a:p>
            <a:pPr algn="l">
              <a:lnSpc>
                <a:spcPts val="7017"/>
              </a:lnSpc>
            </a:pPr>
            <a:r>
              <a:rPr lang="en-US" sz="5613">
                <a:solidFill>
                  <a:srgbClr val="00002E"/>
                </a:solidFill>
                <a:latin typeface="Nunito Bold"/>
                <a:ea typeface="Nunito Bold"/>
                <a:cs typeface="Nunito Bold"/>
                <a:sym typeface="Nunito Bold"/>
              </a:rPr>
              <a:t>Biểu đồ chiều cao</a:t>
            </a:r>
          </a:p>
        </p:txBody>
      </p:sp>
      <p:grpSp>
        <p:nvGrpSpPr>
          <p:cNvPr name="Group 9" id="9"/>
          <p:cNvGrpSpPr/>
          <p:nvPr/>
        </p:nvGrpSpPr>
        <p:grpSpPr>
          <a:xfrm rot="0">
            <a:off x="7935512" y="407605"/>
            <a:ext cx="9087029" cy="1535252"/>
            <a:chOff x="0" y="0"/>
            <a:chExt cx="12116038" cy="2047003"/>
          </a:xfrm>
        </p:grpSpPr>
        <p:sp>
          <p:nvSpPr>
            <p:cNvPr name="TextBox 10" id="10"/>
            <p:cNvSpPr txBox="true"/>
            <p:nvPr/>
          </p:nvSpPr>
          <p:spPr>
            <a:xfrm rot="0">
              <a:off x="0" y="-9525"/>
              <a:ext cx="4597043" cy="492840"/>
            </a:xfrm>
            <a:prstGeom prst="rect">
              <a:avLst/>
            </a:prstGeom>
          </p:spPr>
          <p:txBody>
            <a:bodyPr anchor="t" rtlCol="false" tIns="0" lIns="0" bIns="0" rIns="0">
              <a:spAutoFit/>
            </a:bodyPr>
            <a:lstStyle/>
            <a:p>
              <a:pPr algn="l">
                <a:lnSpc>
                  <a:spcPts val="3573"/>
                </a:lnSpc>
              </a:pPr>
              <a:r>
                <a:rPr lang="en-US" sz="2858">
                  <a:solidFill>
                    <a:srgbClr val="2D4DF2"/>
                  </a:solidFill>
                  <a:latin typeface="Nunito Bold"/>
                  <a:ea typeface="Nunito Bold"/>
                  <a:cs typeface="Nunito Bold"/>
                  <a:sym typeface="Nunito Bold"/>
                </a:rPr>
                <a:t>Sự đa dạng</a:t>
              </a:r>
            </a:p>
          </p:txBody>
        </p:sp>
        <p:sp>
          <p:nvSpPr>
            <p:cNvPr name="TextBox 11" id="11"/>
            <p:cNvSpPr txBox="true"/>
            <p:nvPr/>
          </p:nvSpPr>
          <p:spPr>
            <a:xfrm rot="0">
              <a:off x="0" y="756842"/>
              <a:ext cx="12116038" cy="1290162"/>
            </a:xfrm>
            <a:prstGeom prst="rect">
              <a:avLst/>
            </a:prstGeom>
          </p:spPr>
          <p:txBody>
            <a:bodyPr anchor="t" rtlCol="false" tIns="0" lIns="0" bIns="0" rIns="0">
              <a:spAutoFit/>
            </a:bodyPr>
            <a:lstStyle/>
            <a:p>
              <a:pPr algn="l">
                <a:lnSpc>
                  <a:spcPts val="3887"/>
                </a:lnSpc>
              </a:pPr>
              <a:r>
                <a:rPr lang="en-US" sz="2429">
                  <a:solidFill>
                    <a:srgbClr val="00002E"/>
                  </a:solidFill>
                  <a:latin typeface="PT Sans"/>
                  <a:ea typeface="PT Sans"/>
                  <a:cs typeface="PT Sans"/>
                  <a:sym typeface="PT Sans"/>
                </a:rPr>
                <a:t>Biểu đồ về chiều cao của các nhân vật trong Star Wars cho thấy sự đa dạng và phong phú của họ.</a:t>
              </a:r>
            </a:p>
          </p:txBody>
        </p:sp>
      </p:grpSp>
      <p:grpSp>
        <p:nvGrpSpPr>
          <p:cNvPr name="Group 12" id="12"/>
          <p:cNvGrpSpPr/>
          <p:nvPr/>
        </p:nvGrpSpPr>
        <p:grpSpPr>
          <a:xfrm rot="0">
            <a:off x="7935512" y="2413712"/>
            <a:ext cx="9087029" cy="1535251"/>
            <a:chOff x="0" y="0"/>
            <a:chExt cx="12116038" cy="2047002"/>
          </a:xfrm>
        </p:grpSpPr>
        <p:sp>
          <p:nvSpPr>
            <p:cNvPr name="TextBox 13" id="13"/>
            <p:cNvSpPr txBox="true"/>
            <p:nvPr/>
          </p:nvSpPr>
          <p:spPr>
            <a:xfrm rot="0">
              <a:off x="0" y="-9525"/>
              <a:ext cx="6973036" cy="582168"/>
            </a:xfrm>
            <a:prstGeom prst="rect">
              <a:avLst/>
            </a:prstGeom>
          </p:spPr>
          <p:txBody>
            <a:bodyPr anchor="t" rtlCol="false" tIns="0" lIns="0" bIns="0" rIns="0">
              <a:spAutoFit/>
            </a:bodyPr>
            <a:lstStyle/>
            <a:p>
              <a:pPr algn="l">
                <a:lnSpc>
                  <a:spcPts val="3573"/>
                </a:lnSpc>
              </a:pPr>
              <a:r>
                <a:rPr lang="en-US" sz="2858">
                  <a:solidFill>
                    <a:srgbClr val="015F98"/>
                  </a:solidFill>
                  <a:latin typeface="Nunito Bold"/>
                  <a:ea typeface="Nunito Bold"/>
                  <a:cs typeface="Nunito Bold"/>
                  <a:sym typeface="Nunito Bold"/>
                </a:rPr>
                <a:t>Phân bố không đồng đều</a:t>
              </a:r>
            </a:p>
          </p:txBody>
        </p:sp>
        <p:sp>
          <p:nvSpPr>
            <p:cNvPr name="TextBox 14" id="14"/>
            <p:cNvSpPr txBox="true"/>
            <p:nvPr/>
          </p:nvSpPr>
          <p:spPr>
            <a:xfrm rot="0">
              <a:off x="0" y="756840"/>
              <a:ext cx="12116038" cy="1290162"/>
            </a:xfrm>
            <a:prstGeom prst="rect">
              <a:avLst/>
            </a:prstGeom>
          </p:spPr>
          <p:txBody>
            <a:bodyPr anchor="t" rtlCol="false" tIns="0" lIns="0" bIns="0" rIns="0">
              <a:spAutoFit/>
            </a:bodyPr>
            <a:lstStyle/>
            <a:p>
              <a:pPr algn="l">
                <a:lnSpc>
                  <a:spcPts val="3887"/>
                </a:lnSpc>
              </a:pPr>
              <a:r>
                <a:rPr lang="en-US" sz="2429">
                  <a:solidFill>
                    <a:srgbClr val="00002E"/>
                  </a:solidFill>
                  <a:latin typeface="PT Sans"/>
                  <a:ea typeface="PT Sans"/>
                  <a:cs typeface="PT Sans"/>
                  <a:sym typeface="PT Sans"/>
                </a:rPr>
                <a:t>Sự phân bố không đồng đều này phản ánh vai trò và đặc điểm ngoại hình đặc biệt của từng nhân vật trong vũ trụ Star Wars.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DAGKJfT_cO8</dc:identifier>
  <dcterms:modified xsi:type="dcterms:W3CDTF">2011-08-01T06:04:30Z</dcterms:modified>
  <cp:revision>1</cp:revision>
  <dc:title>Truc-quan-hoa-du-lieu-Star-Wars-Character-Details.pptx</dc:title>
</cp:coreProperties>
</file>